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Nunito Sans Black"/>
      <p:bold r:id="rId21"/>
      <p:boldItalic r:id="rId22"/>
    </p:embeddedFont>
    <p:embeddedFont>
      <p:font typeface="Nunito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jhrKP1try6JIErCPiOg1BK8qLd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SansBlack-boldItalic.fntdata"/><Relationship Id="rId21" Type="http://schemas.openxmlformats.org/officeDocument/2006/relationships/font" Target="fonts/NunitoSansBlack-bold.fntdata"/><Relationship Id="rId24" Type="http://schemas.openxmlformats.org/officeDocument/2006/relationships/font" Target="fonts/NunitoSans-bold.fntdata"/><Relationship Id="rId23" Type="http://schemas.openxmlformats.org/officeDocument/2006/relationships/font" Target="fonts/Nunito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ans-boldItalic.fntdata"/><Relationship Id="rId25" Type="http://schemas.openxmlformats.org/officeDocument/2006/relationships/font" Target="fonts/NunitoSans-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trO3sQzmf8&amp;t=1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trO3sQzmf8&amp;t=1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trO3sQzmf8&amp;t=1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Graph: https://www.devopsschool.com/blog/wp-content/uploads/2020/11/Job-Roles-Job-Titles-in-Software-and-IT-Companies1.png </a:t>
            </a:r>
            <a:endParaRPr/>
          </a:p>
        </p:txBody>
      </p:sp>
      <p:sp>
        <p:nvSpPr>
          <p:cNvPr id="274" name="Google Shape;27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Video: </a:t>
            </a:r>
            <a:r>
              <a:rPr lang="es-CO" u="sng">
                <a:solidFill>
                  <a:schemeClr val="hlink"/>
                </a:solidFill>
                <a:hlinkClick r:id="rId2"/>
              </a:rPr>
              <a:t>https://www.youtube.com/watch?v=7trO3sQzmf8&amp;t=1s</a:t>
            </a:r>
            <a:r>
              <a:rPr lang="es-CO"/>
              <a:t> </a:t>
            </a:r>
            <a:endParaRPr/>
          </a:p>
        </p:txBody>
      </p:sp>
      <p:sp>
        <p:nvSpPr>
          <p:cNvPr id="290" name="Google Shape;29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 to the comprehension questions: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Bob's main concern regarding robots and automation is that they will take over jobs, leading to unemployment and potentially causing societal upheaval.</a:t>
            </a:r>
            <a:endParaRPr/>
          </a:p>
          <a:p>
            <a:pPr indent="0" lvl="0" marL="0" rtl="0" algn="l">
              <a:lnSpc>
                <a:spcPct val="100000"/>
              </a:lnSpc>
              <a:spcBef>
                <a:spcPts val="0"/>
              </a:spcBef>
              <a:spcAft>
                <a:spcPts val="0"/>
              </a:spcAft>
              <a:buSzPts val="1400"/>
              <a:buNone/>
            </a:pPr>
            <a:r>
              <a:rPr lang="es-CO"/>
              <a:t>2. The speaker counters Bob's concerns by pointing out that technological advancements have historically led to increased efficiency and prosperity, and that humans have adapted to these changes by learning new skills.</a:t>
            </a:r>
            <a:endParaRPr/>
          </a:p>
          <a:p>
            <a:pPr indent="0" lvl="0" marL="0" rtl="0" algn="l">
              <a:lnSpc>
                <a:spcPct val="100000"/>
              </a:lnSpc>
              <a:spcBef>
                <a:spcPts val="0"/>
              </a:spcBef>
              <a:spcAft>
                <a:spcPts val="0"/>
              </a:spcAft>
              <a:buSzPts val="1400"/>
              <a:buNone/>
            </a:pPr>
            <a:r>
              <a:rPr lang="es-CO"/>
              <a:t>3. The speaker uses the example of the Industrial Revolution to illustrate the impact of technological advancements on employment, highlighting how automation has led to fewer people working fewer hours to achieve greater prosperity.</a:t>
            </a:r>
            <a:endParaRPr/>
          </a:p>
          <a:p>
            <a:pPr indent="0" lvl="0" marL="0" rtl="0" algn="l">
              <a:lnSpc>
                <a:spcPct val="100000"/>
              </a:lnSpc>
              <a:spcBef>
                <a:spcPts val="0"/>
              </a:spcBef>
              <a:spcAft>
                <a:spcPts val="0"/>
              </a:spcAft>
              <a:buSzPts val="1400"/>
              <a:buNone/>
            </a:pPr>
            <a:r>
              <a:rPr lang="es-CO"/>
              <a:t>4. Some benefits of automation mentioned in the text include increased efficiency, reduced workload, and the ability to perform tasks that are difficult, dirty, dangerous, or time-consuming.</a:t>
            </a:r>
            <a:endParaRPr/>
          </a:p>
          <a:p>
            <a:pPr indent="0" lvl="0" marL="0" rtl="0" algn="l">
              <a:lnSpc>
                <a:spcPct val="100000"/>
              </a:lnSpc>
              <a:spcBef>
                <a:spcPts val="0"/>
              </a:spcBef>
              <a:spcAft>
                <a:spcPts val="0"/>
              </a:spcAft>
              <a:buSzPts val="1400"/>
              <a:buNone/>
            </a:pPr>
            <a:r>
              <a:rPr lang="es-CO"/>
              <a:t>5. The speaker suggests that humans adapt to technological advancements by learning new skills and finding new opportunities, ultimately benefiting from having their previous jobs done by machines.</a:t>
            </a:r>
            <a:endParaRPr/>
          </a:p>
        </p:txBody>
      </p:sp>
      <p:sp>
        <p:nvSpPr>
          <p:cNvPr id="321" name="Google Shape;32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Video: </a:t>
            </a:r>
            <a:r>
              <a:rPr lang="es-CO" u="sng">
                <a:solidFill>
                  <a:schemeClr val="hlink"/>
                </a:solidFill>
                <a:hlinkClick r:id="rId2"/>
              </a:rPr>
              <a:t>https://www.youtube.com/watch?v=7trO3sQzmf8&amp;t=1s</a:t>
            </a:r>
            <a:r>
              <a:rPr lang="es-CO"/>
              <a:t> </a:t>
            </a:r>
            <a:endParaRPr/>
          </a:p>
        </p:txBody>
      </p:sp>
      <p:sp>
        <p:nvSpPr>
          <p:cNvPr id="212" name="Google Shape;21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C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Video: </a:t>
            </a:r>
            <a:r>
              <a:rPr lang="es-CO" u="sng">
                <a:solidFill>
                  <a:schemeClr val="hlink"/>
                </a:solidFill>
                <a:hlinkClick r:id="rId2"/>
              </a:rPr>
              <a:t>https://www.youtube.com/watch?v=7trO3sQzmf8&amp;t=1s</a:t>
            </a:r>
            <a:r>
              <a:rPr lang="es-CO"/>
              <a:t> </a:t>
            </a:r>
            <a:endParaRPr/>
          </a:p>
        </p:txBody>
      </p:sp>
      <p:sp>
        <p:nvSpPr>
          <p:cNvPr id="227" name="Google Shape;2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C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4.png"/><Relationship Id="rId10" Type="http://schemas.openxmlformats.org/officeDocument/2006/relationships/image" Target="../media/image32.png"/><Relationship Id="rId9" Type="http://schemas.openxmlformats.org/officeDocument/2006/relationships/image" Target="../media/image26.jp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hyperlink" Target="https://es.educaplay.com/recursos-educativos/18464647-roles_and_tasks_in_it_part_2.html" TargetMode="External"/><Relationship Id="rId8" Type="http://schemas.openxmlformats.org/officeDocument/2006/relationships/hyperlink" Target="https://es.educaplay.com/recursos-educativos/18464647-roles_and_tasks_in_it_part_2.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30.jp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4.png"/><Relationship Id="rId9" Type="http://schemas.openxmlformats.org/officeDocument/2006/relationships/image" Target="../media/image19.jp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28.png"/><Relationship Id="rId8" Type="http://schemas.openxmlformats.org/officeDocument/2006/relationships/hyperlink" Target="https://wordwall.net/es/resource/70654305/jobs-in-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hyperlink" Target="https://slidesgo.com/es/busqueda?q=mapas+mentales#rs=search" TargetMode="External"/><Relationship Id="rId8" Type="http://schemas.openxmlformats.org/officeDocument/2006/relationships/hyperlink" Target="https://slidesgo.com/es/busqueda?q=mapas+conseptuales#rs=searc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hyperlink" Target="https://wordwall.net/es/resource/70871546/match-up-prefix-suffixes-review" TargetMode="External"/><Relationship Id="rId8" Type="http://schemas.openxmlformats.org/officeDocument/2006/relationships/hyperlink" Target="https://wordwall.net/es/resource/7087154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8.jpg"/><Relationship Id="rId8" Type="http://schemas.openxmlformats.org/officeDocument/2006/relationships/hyperlink" Target="https://wordwall.net/es/resource/7087180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4.png"/><Relationship Id="rId9" Type="http://schemas.openxmlformats.org/officeDocument/2006/relationships/image" Target="../media/image29.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25.jpg"/><Relationship Id="rId8" Type="http://schemas.openxmlformats.org/officeDocument/2006/relationships/hyperlink" Target="https://es.educaplay.com/recursos-educativos/18808052-roles_tasks_in_it_part_1.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6.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b="0" l="0" r="0" t="0"/>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0"/>
              <a:buFont typeface="Arial"/>
              <a:buNone/>
            </a:pPr>
            <a:r>
              <a:rPr b="1" i="0" lang="es-CO" sz="7000" u="none" cap="none" strike="noStrike">
                <a:solidFill>
                  <a:schemeClr val="lt1"/>
                </a:solidFill>
                <a:latin typeface="Nunito Sans Black"/>
                <a:ea typeface="Nunito Sans Black"/>
                <a:cs typeface="Nunito Sans Black"/>
                <a:sym typeface="Nunito Sans Black"/>
              </a:rPr>
              <a:t>Bootcamp</a:t>
            </a:r>
            <a:endParaRPr b="0" i="0" sz="1400" u="none" cap="none" strike="noStrike">
              <a:solidFill>
                <a:srgbClr val="000000"/>
              </a:solidFill>
              <a:latin typeface="Arial"/>
              <a:ea typeface="Arial"/>
              <a:cs typeface="Arial"/>
              <a:sym typeface="Arial"/>
            </a:endParaRPr>
          </a:p>
        </p:txBody>
      </p:sp>
      <p:sp>
        <p:nvSpPr>
          <p:cNvPr id="94" name="Google Shape;94;p1"/>
          <p:cNvSpPr txBox="1"/>
          <p:nvPr/>
        </p:nvSpPr>
        <p:spPr>
          <a:xfrm>
            <a:off x="1711376" y="3579929"/>
            <a:ext cx="8769246"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chemeClr val="lt1"/>
                </a:solidFill>
                <a:latin typeface="Nunito Sans Black"/>
                <a:ea typeface="Nunito Sans Black"/>
                <a:cs typeface="Nunito Sans Black"/>
                <a:sym typeface="Nunito Sans Black"/>
              </a:rPr>
              <a:t>Roles and Tasks in an IT Company</a:t>
            </a:r>
            <a:endParaRPr b="0" i="0" sz="1400" u="none" cap="none" strike="noStrike">
              <a:solidFill>
                <a:srgbClr val="000000"/>
              </a:solidFill>
              <a:latin typeface="Arial"/>
              <a:ea typeface="Arial"/>
              <a:cs typeface="Arial"/>
              <a:sym typeface="Arial"/>
            </a:endParaRPr>
          </a:p>
        </p:txBody>
      </p:sp>
      <p:pic>
        <p:nvPicPr>
          <p:cNvPr id="95" name="Google Shape;95;p1"/>
          <p:cNvPicPr preferRelativeResize="0"/>
          <p:nvPr/>
        </p:nvPicPr>
        <p:blipFill rotWithShape="1">
          <a:blip r:embed="rId6">
            <a:alphaModFix/>
          </a:blip>
          <a:srcRect b="0" l="0" r="0" t="0"/>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b="0" l="0" r="0" t="0"/>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b="0" l="0" r="0" t="0"/>
            <a:stretch/>
          </p:blipFill>
          <p:spPr>
            <a:xfrm>
              <a:off x="626477" y="484081"/>
              <a:ext cx="1505800" cy="524408"/>
            </a:xfrm>
            <a:prstGeom prst="rect">
              <a:avLst/>
            </a:prstGeom>
            <a:noFill/>
            <a:ln>
              <a:noFill/>
            </a:ln>
          </p:spPr>
        </p:pic>
      </p:grpSp>
      <p:sp>
        <p:nvSpPr>
          <p:cNvPr id="99" name="Google Shape;99;p1"/>
          <p:cNvSpPr/>
          <p:nvPr/>
        </p:nvSpPr>
        <p:spPr>
          <a:xfrm>
            <a:off x="4545327" y="4447770"/>
            <a:ext cx="4289184" cy="101562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2000" u="none" cap="none" strike="noStrike">
                <a:solidFill>
                  <a:srgbClr val="D2A6FF"/>
                </a:solidFill>
                <a:latin typeface="Arial"/>
                <a:ea typeface="Arial"/>
                <a:cs typeface="Arial"/>
                <a:sym typeface="Arial"/>
              </a:rPr>
              <a:t>Basic Level</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2000" u="none" cap="none" strike="noStrike">
                <a:solidFill>
                  <a:srgbClr val="D2A6FF"/>
                </a:solidFill>
                <a:latin typeface="Arial"/>
                <a:ea typeface="Arial"/>
                <a:cs typeface="Arial"/>
                <a:sym typeface="Arial"/>
              </a:rPr>
              <a:t>CAROLINA GOMEZ  M.</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CO" sz="2000" u="none" cap="none" strike="noStrike">
                <a:solidFill>
                  <a:srgbClr val="D2A6FF"/>
                </a:solidFill>
                <a:latin typeface="Arial"/>
                <a:ea typeface="Arial"/>
                <a:cs typeface="Arial"/>
                <a:sym typeface="Arial"/>
              </a:rPr>
              <a:t>May 24th, 2024</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8"/>
          <p:cNvGrpSpPr/>
          <p:nvPr/>
        </p:nvGrpSpPr>
        <p:grpSpPr>
          <a:xfrm>
            <a:off x="0" y="0"/>
            <a:ext cx="12192000" cy="6858002"/>
            <a:chOff x="0" y="317351"/>
            <a:chExt cx="12192000" cy="6858002"/>
          </a:xfrm>
        </p:grpSpPr>
        <p:pic>
          <p:nvPicPr>
            <p:cNvPr id="244" name="Google Shape;244;p8"/>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45" name="Google Shape;245;p8"/>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46" name="Google Shape;246;p8"/>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47" name="Google Shape;247;p8"/>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48" name="Google Shape;248;p8"/>
          <p:cNvSpPr/>
          <p:nvPr/>
        </p:nvSpPr>
        <p:spPr>
          <a:xfrm>
            <a:off x="3957679" y="622798"/>
            <a:ext cx="5385712"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8"/>
          <p:cNvSpPr txBox="1"/>
          <p:nvPr/>
        </p:nvSpPr>
        <p:spPr>
          <a:xfrm>
            <a:off x="3957679" y="636684"/>
            <a:ext cx="4980976"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Roles &amp; Tasks in IT </a:t>
            </a:r>
            <a:r>
              <a:rPr b="0" i="0" lang="es-CO" sz="2000" u="none" cap="none" strike="noStrike">
                <a:solidFill>
                  <a:srgbClr val="001059"/>
                </a:solidFill>
                <a:latin typeface="Nunito Sans Black"/>
                <a:ea typeface="Nunito Sans Black"/>
                <a:cs typeface="Nunito Sans Black"/>
                <a:sym typeface="Nunito Sans Black"/>
              </a:rPr>
              <a:t>(Part 2) </a:t>
            </a:r>
            <a:endParaRPr b="0" i="0" sz="2000" u="none" cap="none" strike="noStrike">
              <a:solidFill>
                <a:srgbClr val="000000"/>
              </a:solidFill>
              <a:latin typeface="Arial"/>
              <a:ea typeface="Arial"/>
              <a:cs typeface="Arial"/>
              <a:sym typeface="Arial"/>
            </a:endParaRPr>
          </a:p>
        </p:txBody>
      </p:sp>
      <p:sp>
        <p:nvSpPr>
          <p:cNvPr id="250" name="Google Shape;250;p8"/>
          <p:cNvSpPr/>
          <p:nvPr/>
        </p:nvSpPr>
        <p:spPr>
          <a:xfrm>
            <a:off x="454866" y="1270872"/>
            <a:ext cx="5701746" cy="550240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None/>
            </a:pPr>
            <a:r>
              <a:rPr b="1" i="0" lang="es-CO" sz="1800" u="none" cap="none" strike="noStrike">
                <a:solidFill>
                  <a:srgbClr val="002060"/>
                </a:solidFill>
                <a:latin typeface="Nunito Sans"/>
                <a:ea typeface="Nunito Sans"/>
                <a:cs typeface="Nunito Sans"/>
                <a:sym typeface="Nunito Sans"/>
              </a:rPr>
              <a:t>Security Administrator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Security Administrator’s role in the IT department is to maintain the security of the organization’s IT infrastructure. They implement security measures to protect against cyber attacks, monitor the network for security threats, and respond to security incidents.</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 </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Application Developer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800"/>
              </a:spcAft>
              <a:buNone/>
            </a:pPr>
            <a:r>
              <a:rPr b="0" i="0" lang="es-CO" sz="1800" u="none" cap="none" strike="noStrike">
                <a:solidFill>
                  <a:srgbClr val="002060"/>
                </a:solidFill>
                <a:latin typeface="Nunito Sans"/>
                <a:ea typeface="Nunito Sans"/>
                <a:cs typeface="Nunito Sans"/>
                <a:sym typeface="Nunito Sans"/>
              </a:rPr>
              <a:t>An Application Developer designs software applications to meet an organization’s specific requirements, usually if an out-of-the-box alternative is not available. They are responsible for writing code, testing applications, and ensuring apps are running smoothly.</a:t>
            </a:r>
            <a:endParaRPr b="0" i="0" sz="1800" u="none" cap="none" strike="noStrike">
              <a:solidFill>
                <a:srgbClr val="002060"/>
              </a:solidFill>
              <a:latin typeface="Nunito Sans"/>
              <a:ea typeface="Nunito Sans"/>
              <a:cs typeface="Nunito Sans"/>
              <a:sym typeface="Nunito Sans"/>
            </a:endParaRPr>
          </a:p>
        </p:txBody>
      </p:sp>
      <p:sp>
        <p:nvSpPr>
          <p:cNvPr id="251" name="Google Shape;251;p8"/>
          <p:cNvSpPr/>
          <p:nvPr/>
        </p:nvSpPr>
        <p:spPr>
          <a:xfrm>
            <a:off x="6611478" y="1527508"/>
            <a:ext cx="5193721" cy="5171431"/>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800"/>
              </a:spcAft>
              <a:buNone/>
            </a:pPr>
            <a:r>
              <a:t/>
            </a:r>
            <a:endParaRPr b="0" i="0" sz="1800" u="none" cap="none" strike="noStrike">
              <a:solidFill>
                <a:srgbClr val="000000"/>
              </a:solidFill>
              <a:latin typeface="Nunito Sans"/>
              <a:ea typeface="Nunito Sans"/>
              <a:cs typeface="Nunito Sans"/>
              <a:sym typeface="Nunito Sans"/>
            </a:endParaRPr>
          </a:p>
        </p:txBody>
      </p:sp>
      <p:pic>
        <p:nvPicPr>
          <p:cNvPr descr="10 Best IT Support, Help Desk Certifications &amp; Courses 2024" id="252" name="Google Shape;252;p8"/>
          <p:cNvPicPr preferRelativeResize="0"/>
          <p:nvPr/>
        </p:nvPicPr>
        <p:blipFill rotWithShape="1">
          <a:blip r:embed="rId7">
            <a:alphaModFix/>
          </a:blip>
          <a:srcRect b="0" l="0" r="0" t="0"/>
          <a:stretch/>
        </p:blipFill>
        <p:spPr>
          <a:xfrm>
            <a:off x="7526171" y="4125746"/>
            <a:ext cx="3634439" cy="2336425"/>
          </a:xfrm>
          <a:prstGeom prst="rect">
            <a:avLst/>
          </a:prstGeom>
          <a:noFill/>
          <a:ln>
            <a:noFill/>
          </a:ln>
        </p:spPr>
      </p:pic>
      <p:sp>
        <p:nvSpPr>
          <p:cNvPr id="253" name="Google Shape;253;p8"/>
          <p:cNvSpPr txBox="1"/>
          <p:nvPr/>
        </p:nvSpPr>
        <p:spPr>
          <a:xfrm>
            <a:off x="6864778" y="1778712"/>
            <a:ext cx="4687119" cy="209583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i="0" lang="es-CO" sz="1800" u="none" cap="none" strike="noStrike">
                <a:solidFill>
                  <a:srgbClr val="002060"/>
                </a:solidFill>
                <a:latin typeface="Nunito Sans"/>
                <a:ea typeface="Nunito Sans"/>
                <a:cs typeface="Nunito Sans"/>
                <a:sym typeface="Nunito Sans"/>
              </a:rPr>
              <a:t>Help Desk Support</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Help Desk Support team provides technical support to employees who are experiencing IT issues. They troubleshoot and resolve IT problems, either remotely or on-site at an office</a:t>
            </a:r>
            <a:r>
              <a:rPr b="0" i="0" lang="es-CO" sz="1400" u="none" cap="none" strike="noStrike">
                <a:solidFill>
                  <a:srgbClr val="002060"/>
                </a:solidFill>
                <a:latin typeface="Nunito Sans"/>
                <a:ea typeface="Nunito Sans"/>
                <a:cs typeface="Nunito Sans"/>
                <a:sym typeface="Nunito Sans"/>
              </a:rPr>
              <a:t>.</a:t>
            </a:r>
            <a:endParaRPr b="0" i="0" sz="1400" u="none" cap="none" strike="noStrike">
              <a:solidFill>
                <a:srgbClr val="00206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9"/>
          <p:cNvGrpSpPr/>
          <p:nvPr/>
        </p:nvGrpSpPr>
        <p:grpSpPr>
          <a:xfrm>
            <a:off x="0" y="-2"/>
            <a:ext cx="12192000" cy="6858002"/>
            <a:chOff x="0" y="317351"/>
            <a:chExt cx="12192000" cy="6858002"/>
          </a:xfrm>
        </p:grpSpPr>
        <p:pic>
          <p:nvPicPr>
            <p:cNvPr id="260" name="Google Shape;260;p9"/>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61" name="Google Shape;261;p9"/>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62" name="Google Shape;262;p9"/>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63" name="Google Shape;263;p9"/>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64" name="Google Shape;264;p9"/>
          <p:cNvSpPr/>
          <p:nvPr/>
        </p:nvSpPr>
        <p:spPr>
          <a:xfrm>
            <a:off x="3968150" y="420476"/>
            <a:ext cx="3916391"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9"/>
          <p:cNvSpPr txBox="1"/>
          <p:nvPr/>
        </p:nvSpPr>
        <p:spPr>
          <a:xfrm>
            <a:off x="3968151" y="390743"/>
            <a:ext cx="391639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Roles &amp; Tasks in IT </a:t>
            </a:r>
            <a:endParaRPr b="0" i="0" sz="1400" u="none" cap="none" strike="noStrike">
              <a:solidFill>
                <a:srgbClr val="000000"/>
              </a:solidFill>
              <a:latin typeface="Arial"/>
              <a:ea typeface="Arial"/>
              <a:cs typeface="Arial"/>
              <a:sym typeface="Arial"/>
            </a:endParaRPr>
          </a:p>
        </p:txBody>
      </p:sp>
      <p:sp>
        <p:nvSpPr>
          <p:cNvPr id="266" name="Google Shape;266;p9"/>
          <p:cNvSpPr/>
          <p:nvPr/>
        </p:nvSpPr>
        <p:spPr>
          <a:xfrm>
            <a:off x="601045" y="1160399"/>
            <a:ext cx="5701746" cy="550240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800"/>
              </a:spcAft>
              <a:buNone/>
            </a:pPr>
            <a:r>
              <a:t/>
            </a:r>
            <a:endParaRPr b="0" i="0" sz="1800" u="none" cap="none" strike="noStrike">
              <a:solidFill>
                <a:srgbClr val="000000"/>
              </a:solidFill>
              <a:latin typeface="Nunito Sans"/>
              <a:ea typeface="Nunito Sans"/>
              <a:cs typeface="Nunito Sans"/>
              <a:sym typeface="Nunito Sans"/>
            </a:endParaRPr>
          </a:p>
        </p:txBody>
      </p:sp>
      <p:sp>
        <p:nvSpPr>
          <p:cNvPr id="267" name="Google Shape;267;p9"/>
          <p:cNvSpPr/>
          <p:nvPr/>
        </p:nvSpPr>
        <p:spPr>
          <a:xfrm>
            <a:off x="6650535" y="1355945"/>
            <a:ext cx="5193721" cy="4410204"/>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800"/>
              </a:spcAft>
              <a:buNone/>
            </a:pPr>
            <a:r>
              <a:rPr b="0" i="0" lang="es-CO"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sp>
        <p:nvSpPr>
          <p:cNvPr id="268" name="Google Shape;268;p9"/>
          <p:cNvSpPr txBox="1"/>
          <p:nvPr/>
        </p:nvSpPr>
        <p:spPr>
          <a:xfrm>
            <a:off x="790235" y="1395270"/>
            <a:ext cx="5305765" cy="496187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i="0" lang="es-CO" sz="1800" u="none" cap="none" strike="noStrike">
                <a:solidFill>
                  <a:srgbClr val="002060"/>
                </a:solidFill>
                <a:latin typeface="Nunito Sans"/>
                <a:ea typeface="Nunito Sans"/>
                <a:cs typeface="Nunito Sans"/>
                <a:sym typeface="Nunito Sans"/>
              </a:rPr>
              <a:t>Database Administrator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Database Administrator manages the organization’s databases, ensuring they are secure, reliable, and efficient. They also ensure data is backed up and can be restored in the event of a breach.</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 </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Web Developer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Web Developer designs and develops websites and web applications. They are responsible for writing code, testing applications, and ensuring the smooth running of a company’s website.</a:t>
            </a:r>
            <a:endParaRPr b="0" i="0" sz="1800" u="none" cap="none" strike="noStrike">
              <a:solidFill>
                <a:srgbClr val="002060"/>
              </a:solidFill>
              <a:latin typeface="Nunito Sans"/>
              <a:ea typeface="Nunito Sans"/>
              <a:cs typeface="Nunito Sans"/>
              <a:sym typeface="Nunito Sans"/>
            </a:endParaRPr>
          </a:p>
          <a:p>
            <a:pPr indent="0" lvl="0" marL="0" marR="0" rtl="0" algn="l">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9" name="Google Shape;269;p9"/>
          <p:cNvSpPr txBox="1"/>
          <p:nvPr/>
        </p:nvSpPr>
        <p:spPr>
          <a:xfrm>
            <a:off x="6775554" y="1667732"/>
            <a:ext cx="4815401"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800" u="none" cap="none" strike="noStrike">
                <a:solidFill>
                  <a:srgbClr val="002060"/>
                </a:solidFill>
                <a:latin typeface="Nunito Sans"/>
                <a:ea typeface="Nunito Sans"/>
                <a:cs typeface="Nunito Sans"/>
                <a:sym typeface="Nunito Sans"/>
              </a:rPr>
              <a:t>In addition to these roles, larger IT department structures may include specialized teams for areas such as data analytics, cloud computing, and project management</a:t>
            </a:r>
            <a:endParaRPr b="0" i="0" sz="1800" u="none" cap="none" strike="noStrike">
              <a:solidFill>
                <a:srgbClr val="002060"/>
              </a:solidFill>
              <a:latin typeface="Nunito Sans"/>
              <a:ea typeface="Nunito Sans"/>
              <a:cs typeface="Nunito Sans"/>
              <a:sym typeface="Nunito Sans"/>
            </a:endParaRPr>
          </a:p>
        </p:txBody>
      </p:sp>
      <p:pic>
        <p:nvPicPr>
          <p:cNvPr descr="Cloud Computing: Qué es y cómo beneficia a las empresas" id="270" name="Google Shape;270;p9"/>
          <p:cNvPicPr preferRelativeResize="0"/>
          <p:nvPr/>
        </p:nvPicPr>
        <p:blipFill rotWithShape="1">
          <a:blip r:embed="rId7">
            <a:alphaModFix/>
          </a:blip>
          <a:srcRect b="0" l="0" r="0" t="0"/>
          <a:stretch/>
        </p:blipFill>
        <p:spPr>
          <a:xfrm>
            <a:off x="7498343" y="3217777"/>
            <a:ext cx="3759269" cy="22842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29"/>
          <p:cNvGrpSpPr/>
          <p:nvPr/>
        </p:nvGrpSpPr>
        <p:grpSpPr>
          <a:xfrm>
            <a:off x="18568" y="-2"/>
            <a:ext cx="12192000" cy="6858002"/>
            <a:chOff x="0" y="317351"/>
            <a:chExt cx="12192000" cy="6858002"/>
          </a:xfrm>
        </p:grpSpPr>
        <p:pic>
          <p:nvPicPr>
            <p:cNvPr id="277" name="Google Shape;277;p29"/>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78" name="Google Shape;278;p29"/>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79" name="Google Shape;279;p29"/>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80" name="Google Shape;280;p29"/>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81" name="Google Shape;281;p29"/>
          <p:cNvSpPr/>
          <p:nvPr/>
        </p:nvSpPr>
        <p:spPr>
          <a:xfrm>
            <a:off x="2044094" y="609257"/>
            <a:ext cx="4896352"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p29"/>
          <p:cNvSpPr txBox="1"/>
          <p:nvPr/>
        </p:nvSpPr>
        <p:spPr>
          <a:xfrm>
            <a:off x="5447192" y="1372892"/>
            <a:ext cx="6395038"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CO" sz="2000" u="none" cap="none" strike="noStrike">
                <a:solidFill>
                  <a:schemeClr val="lt1"/>
                </a:solidFill>
                <a:latin typeface="Nunito Sans"/>
                <a:ea typeface="Nunito Sans"/>
                <a:cs typeface="Nunito Sans"/>
                <a:sym typeface="Nunito Sans"/>
              </a:rPr>
              <a:t>Match the </a:t>
            </a:r>
            <a:r>
              <a:rPr b="1" i="0" lang="es-CO" sz="2000" u="sng" cap="none" strike="noStrike">
                <a:solidFill>
                  <a:schemeClr val="lt1"/>
                </a:solidFill>
                <a:latin typeface="Nunito Sans"/>
                <a:ea typeface="Nunito Sans"/>
                <a:cs typeface="Nunito Sans"/>
                <a:sym typeface="Nunito Sans"/>
              </a:rPr>
              <a:t>Roles</a:t>
            </a:r>
            <a:r>
              <a:rPr b="1" i="0" lang="es-CO" sz="2000" u="none" cap="none" strike="noStrike">
                <a:solidFill>
                  <a:schemeClr val="lt1"/>
                </a:solidFill>
                <a:latin typeface="Nunito Sans"/>
                <a:ea typeface="Nunito Sans"/>
                <a:cs typeface="Nunito Sans"/>
                <a:sym typeface="Nunito Sans"/>
              </a:rPr>
              <a:t> to their corresponding </a:t>
            </a:r>
            <a:r>
              <a:rPr b="1" i="0" lang="es-CO" sz="2000" u="sng" cap="none" strike="noStrike">
                <a:solidFill>
                  <a:schemeClr val="lt1"/>
                </a:solidFill>
                <a:latin typeface="Nunito Sans"/>
                <a:ea typeface="Nunito Sans"/>
                <a:cs typeface="Nunito Sans"/>
                <a:sym typeface="Nunito Sans"/>
              </a:rPr>
              <a:t>Tasks</a:t>
            </a:r>
            <a:r>
              <a:rPr b="1" i="0" lang="es-CO" sz="2000" u="none" cap="none" strike="noStrike">
                <a:solidFill>
                  <a:schemeClr val="lt1"/>
                </a:solidFill>
                <a:latin typeface="Nunito Sans"/>
                <a:ea typeface="Nunito Sans"/>
                <a:cs typeface="Nunito Sans"/>
                <a:sym typeface="Nunito Sans"/>
              </a:rPr>
              <a:t>.</a:t>
            </a:r>
            <a:endParaRPr b="0" i="0" sz="1400" u="none" cap="none" strike="noStrike">
              <a:solidFill>
                <a:srgbClr val="000000"/>
              </a:solidFill>
              <a:latin typeface="Arial"/>
              <a:ea typeface="Arial"/>
              <a:cs typeface="Arial"/>
              <a:sym typeface="Arial"/>
            </a:endParaRPr>
          </a:p>
        </p:txBody>
      </p:sp>
      <p:sp>
        <p:nvSpPr>
          <p:cNvPr id="283" name="Google Shape;283;p29"/>
          <p:cNvSpPr txBox="1"/>
          <p:nvPr/>
        </p:nvSpPr>
        <p:spPr>
          <a:xfrm>
            <a:off x="1199561" y="637220"/>
            <a:ext cx="5918130"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3200" u="none" cap="none" strike="noStrike">
                <a:solidFill>
                  <a:srgbClr val="001059"/>
                </a:solidFill>
                <a:latin typeface="Nunito Sans Black"/>
                <a:ea typeface="Nunito Sans Black"/>
                <a:cs typeface="Nunito Sans Black"/>
                <a:sym typeface="Nunito Sans Black"/>
              </a:rPr>
              <a:t>Roles &amp; Tasks in IT </a:t>
            </a:r>
            <a:endParaRPr b="0" i="0" sz="3200" u="none" cap="none" strike="noStrike">
              <a:solidFill>
                <a:srgbClr val="000000"/>
              </a:solidFill>
              <a:latin typeface="Arial"/>
              <a:ea typeface="Arial"/>
              <a:cs typeface="Arial"/>
              <a:sym typeface="Arial"/>
            </a:endParaRPr>
          </a:p>
        </p:txBody>
      </p:sp>
      <p:sp>
        <p:nvSpPr>
          <p:cNvPr id="284" name="Google Shape;284;p29"/>
          <p:cNvSpPr txBox="1"/>
          <p:nvPr/>
        </p:nvSpPr>
        <p:spPr>
          <a:xfrm>
            <a:off x="6077439" y="5679168"/>
            <a:ext cx="542067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sng" cap="none" strike="noStrike">
                <a:solidFill>
                  <a:srgbClr val="0563C1"/>
                </a:solidFill>
                <a:latin typeface="Arial"/>
                <a:ea typeface="Arial"/>
                <a:cs typeface="Arial"/>
                <a:sym typeface="Arial"/>
                <a:hlinkClick r:id="rId7">
                  <a:extLst>
                    <a:ext uri="{A12FA001-AC4F-418D-AE19-62706E023703}">
                      <ahyp:hlinkClr val="tx"/>
                    </a:ext>
                  </a:extLst>
                </a:hlinkClick>
              </a:rPr>
              <a:t>https://es.educaplay.com/recursos-educativos/18464647-roles_and_tasks_in_it_part_2.htm</a:t>
            </a:r>
            <a:r>
              <a:rPr b="0" i="0" lang="es-CO" sz="1600" u="sng" cap="none" strike="noStrike">
                <a:solidFill>
                  <a:schemeClr val="lt1"/>
                </a:solidFill>
                <a:latin typeface="Arial"/>
                <a:ea typeface="Arial"/>
                <a:cs typeface="Arial"/>
                <a:sym typeface="Arial"/>
                <a:hlinkClick r:id="rId8">
                  <a:extLst>
                    <a:ext uri="{A12FA001-AC4F-418D-AE19-62706E023703}">
                      <ahyp:hlinkClr val="tx"/>
                    </a:ext>
                  </a:extLst>
                </a:hlinkClick>
              </a:rPr>
              <a:t>l</a:t>
            </a:r>
            <a:endParaRPr b="0" i="0" sz="1600" u="none" cap="none" strike="noStrike">
              <a:solidFill>
                <a:schemeClr val="lt1"/>
              </a:solidFill>
              <a:latin typeface="Arial"/>
              <a:ea typeface="Arial"/>
              <a:cs typeface="Arial"/>
              <a:sym typeface="Arial"/>
            </a:endParaRPr>
          </a:p>
        </p:txBody>
      </p:sp>
      <p:pic>
        <p:nvPicPr>
          <p:cNvPr descr="Top 6 IT Jobs in India 2024: Skills, Responsibilities &amp; Salaries" id="285" name="Google Shape;285;p29"/>
          <p:cNvPicPr preferRelativeResize="0"/>
          <p:nvPr/>
        </p:nvPicPr>
        <p:blipFill rotWithShape="1">
          <a:blip r:embed="rId9">
            <a:alphaModFix/>
          </a:blip>
          <a:srcRect b="0" l="0" r="0" t="0"/>
          <a:stretch/>
        </p:blipFill>
        <p:spPr>
          <a:xfrm>
            <a:off x="207304" y="1378914"/>
            <a:ext cx="4743028" cy="4743028"/>
          </a:xfrm>
          <a:prstGeom prst="rect">
            <a:avLst/>
          </a:prstGeom>
          <a:noFill/>
          <a:ln>
            <a:noFill/>
          </a:ln>
        </p:spPr>
      </p:pic>
      <p:pic>
        <p:nvPicPr>
          <p:cNvPr id="286" name="Google Shape;286;p29"/>
          <p:cNvPicPr preferRelativeResize="0"/>
          <p:nvPr/>
        </p:nvPicPr>
        <p:blipFill rotWithShape="1">
          <a:blip r:embed="rId10">
            <a:alphaModFix/>
          </a:blip>
          <a:srcRect b="0" l="0" r="0" t="0"/>
          <a:stretch/>
        </p:blipFill>
        <p:spPr>
          <a:xfrm>
            <a:off x="5782053" y="1867345"/>
            <a:ext cx="5317356" cy="32608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0"/>
          <p:cNvGrpSpPr/>
          <p:nvPr/>
        </p:nvGrpSpPr>
        <p:grpSpPr>
          <a:xfrm>
            <a:off x="0" y="0"/>
            <a:ext cx="12192000" cy="6858002"/>
            <a:chOff x="0" y="317351"/>
            <a:chExt cx="12192000" cy="6858002"/>
          </a:xfrm>
        </p:grpSpPr>
        <p:pic>
          <p:nvPicPr>
            <p:cNvPr id="293" name="Google Shape;293;p30"/>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94" name="Google Shape;294;p30"/>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95" name="Google Shape;295;p30"/>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96" name="Google Shape;296;p30"/>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97" name="Google Shape;297;p30"/>
          <p:cNvSpPr/>
          <p:nvPr/>
        </p:nvSpPr>
        <p:spPr>
          <a:xfrm>
            <a:off x="3050764" y="1018643"/>
            <a:ext cx="6779566"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p30"/>
          <p:cNvSpPr txBox="1"/>
          <p:nvPr/>
        </p:nvSpPr>
        <p:spPr>
          <a:xfrm>
            <a:off x="2934175" y="1002796"/>
            <a:ext cx="699058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Reading Comprehension Activity</a:t>
            </a:r>
            <a:endParaRPr b="0" i="0" sz="1400" u="none" cap="none" strike="noStrike">
              <a:solidFill>
                <a:srgbClr val="000000"/>
              </a:solidFill>
              <a:latin typeface="Arial"/>
              <a:ea typeface="Arial"/>
              <a:cs typeface="Arial"/>
              <a:sym typeface="Arial"/>
            </a:endParaRPr>
          </a:p>
        </p:txBody>
      </p:sp>
      <p:sp>
        <p:nvSpPr>
          <p:cNvPr id="299" name="Google Shape;299;p30"/>
          <p:cNvSpPr txBox="1"/>
          <p:nvPr/>
        </p:nvSpPr>
        <p:spPr>
          <a:xfrm>
            <a:off x="4405000" y="5527935"/>
            <a:ext cx="7517400" cy="738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s-CO">
                <a:solidFill>
                  <a:srgbClr val="B3C6E7"/>
                </a:solidFill>
              </a:rPr>
              <a:t>https://quizizz.com/admin/quiz/6601e575d856965fee0c1a73?at=6601ebdd7650269f91650f6d</a:t>
            </a:r>
            <a:endParaRPr/>
          </a:p>
          <a:p>
            <a:pPr indent="0" lvl="0" marL="0" marR="0" rtl="0" algn="l">
              <a:lnSpc>
                <a:spcPct val="100000"/>
              </a:lnSpc>
              <a:spcBef>
                <a:spcPts val="0"/>
              </a:spcBef>
              <a:spcAft>
                <a:spcPts val="0"/>
              </a:spcAft>
              <a:buNone/>
            </a:pPr>
            <a:r>
              <a:t/>
            </a:r>
            <a:endParaRPr b="0" i="0" sz="1400" u="none" cap="none" strike="noStrike">
              <a:solidFill>
                <a:srgbClr val="B3C6E7"/>
              </a:solidFill>
              <a:latin typeface="Arial"/>
              <a:ea typeface="Arial"/>
              <a:cs typeface="Arial"/>
              <a:sym typeface="Arial"/>
            </a:endParaRPr>
          </a:p>
        </p:txBody>
      </p:sp>
      <p:pic>
        <p:nvPicPr>
          <p:cNvPr descr="The Most Popular IT Jobs in 2024. | by MyThoo // | Write Techpreneur |  Medium" id="300" name="Google Shape;300;p30"/>
          <p:cNvPicPr preferRelativeResize="0"/>
          <p:nvPr/>
        </p:nvPicPr>
        <p:blipFill rotWithShape="1">
          <a:blip r:embed="rId7">
            <a:alphaModFix/>
          </a:blip>
          <a:srcRect b="0" l="0" r="0" t="0"/>
          <a:stretch/>
        </p:blipFill>
        <p:spPr>
          <a:xfrm>
            <a:off x="113927" y="2076881"/>
            <a:ext cx="5258546" cy="3009942"/>
          </a:xfrm>
          <a:prstGeom prst="rect">
            <a:avLst/>
          </a:prstGeom>
          <a:noFill/>
          <a:ln>
            <a:noFill/>
          </a:ln>
        </p:spPr>
      </p:pic>
      <p:pic>
        <p:nvPicPr>
          <p:cNvPr id="301" name="Google Shape;301;p30"/>
          <p:cNvPicPr preferRelativeResize="0"/>
          <p:nvPr/>
        </p:nvPicPr>
        <p:blipFill rotWithShape="1">
          <a:blip r:embed="rId8">
            <a:alphaModFix/>
          </a:blip>
          <a:srcRect b="33120" l="15577" r="28231" t="25832"/>
          <a:stretch/>
        </p:blipFill>
        <p:spPr>
          <a:xfrm>
            <a:off x="5620325" y="2363694"/>
            <a:ext cx="6301931" cy="25881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27"/>
          <p:cNvGrpSpPr/>
          <p:nvPr/>
        </p:nvGrpSpPr>
        <p:grpSpPr>
          <a:xfrm>
            <a:off x="0" y="13846"/>
            <a:ext cx="12192000" cy="6858002"/>
            <a:chOff x="0" y="317351"/>
            <a:chExt cx="12192000" cy="6858002"/>
          </a:xfrm>
        </p:grpSpPr>
        <p:pic>
          <p:nvPicPr>
            <p:cNvPr id="308" name="Google Shape;308;p27"/>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309" name="Google Shape;309;p27"/>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310" name="Google Shape;310;p27"/>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311" name="Google Shape;311;p27"/>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312" name="Google Shape;312;p27"/>
          <p:cNvSpPr/>
          <p:nvPr/>
        </p:nvSpPr>
        <p:spPr>
          <a:xfrm>
            <a:off x="4249505" y="457867"/>
            <a:ext cx="3916391"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7"/>
          <p:cNvSpPr txBox="1"/>
          <p:nvPr/>
        </p:nvSpPr>
        <p:spPr>
          <a:xfrm>
            <a:off x="2271812" y="1207186"/>
            <a:ext cx="7648374" cy="4000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s-CO" sz="2000" u="none" cap="none" strike="noStrike">
                <a:solidFill>
                  <a:schemeClr val="lt1"/>
                </a:solidFill>
                <a:latin typeface="Nunito Sans"/>
                <a:ea typeface="Nunito Sans"/>
                <a:cs typeface="Nunito Sans"/>
                <a:sym typeface="Nunito Sans"/>
              </a:rPr>
              <a:t>Read the </a:t>
            </a:r>
            <a:r>
              <a:rPr b="1" i="0" lang="es-CO" sz="2000" u="sng" cap="none" strike="noStrike">
                <a:solidFill>
                  <a:schemeClr val="lt1"/>
                </a:solidFill>
                <a:latin typeface="Nunito Sans"/>
                <a:ea typeface="Nunito Sans"/>
                <a:cs typeface="Nunito Sans"/>
                <a:sym typeface="Nunito Sans"/>
              </a:rPr>
              <a:t>definition</a:t>
            </a:r>
            <a:r>
              <a:rPr b="1" i="0" lang="es-CO" sz="2000" u="none" cap="none" strike="noStrike">
                <a:solidFill>
                  <a:schemeClr val="lt1"/>
                </a:solidFill>
                <a:latin typeface="Nunito Sans"/>
                <a:ea typeface="Nunito Sans"/>
                <a:cs typeface="Nunito Sans"/>
                <a:sym typeface="Nunito Sans"/>
              </a:rPr>
              <a:t> and unscramble the letters to get the </a:t>
            </a:r>
            <a:r>
              <a:rPr b="1" i="0" lang="es-CO" sz="2000" u="sng" cap="none" strike="noStrike">
                <a:solidFill>
                  <a:schemeClr val="lt1"/>
                </a:solidFill>
                <a:latin typeface="Nunito Sans"/>
                <a:ea typeface="Nunito Sans"/>
                <a:cs typeface="Nunito Sans"/>
                <a:sym typeface="Nunito Sans"/>
              </a:rPr>
              <a:t>job</a:t>
            </a:r>
            <a:r>
              <a:rPr b="1" i="0" lang="es-CO" sz="2000" u="none" cap="none" strike="noStrike">
                <a:solidFill>
                  <a:schemeClr val="lt1"/>
                </a:solidFill>
                <a:latin typeface="Nunito Sans"/>
                <a:ea typeface="Nunito Sans"/>
                <a:cs typeface="Nunito Sans"/>
                <a:sym typeface="Nunito Sans"/>
              </a:rPr>
              <a:t>.</a:t>
            </a:r>
            <a:endParaRPr b="1" i="0" sz="1600" u="none" cap="none" strike="noStrike">
              <a:solidFill>
                <a:srgbClr val="000000"/>
              </a:solidFill>
              <a:latin typeface="Arial"/>
              <a:ea typeface="Arial"/>
              <a:cs typeface="Arial"/>
              <a:sym typeface="Arial"/>
            </a:endParaRPr>
          </a:p>
        </p:txBody>
      </p:sp>
      <p:sp>
        <p:nvSpPr>
          <p:cNvPr id="314" name="Google Shape;314;p27"/>
          <p:cNvSpPr txBox="1"/>
          <p:nvPr/>
        </p:nvSpPr>
        <p:spPr>
          <a:xfrm>
            <a:off x="4137804" y="442020"/>
            <a:ext cx="391639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3200" u="none" cap="none" strike="noStrike">
                <a:solidFill>
                  <a:srgbClr val="001059"/>
                </a:solidFill>
                <a:latin typeface="Nunito Sans Black"/>
                <a:ea typeface="Nunito Sans Black"/>
                <a:cs typeface="Nunito Sans Black"/>
                <a:sym typeface="Nunito Sans Black"/>
              </a:rPr>
              <a:t>Anagrams</a:t>
            </a:r>
            <a:endParaRPr b="0" i="0" sz="3200" u="none" cap="none" strike="noStrike">
              <a:solidFill>
                <a:srgbClr val="000000"/>
              </a:solidFill>
              <a:latin typeface="Arial"/>
              <a:ea typeface="Arial"/>
              <a:cs typeface="Arial"/>
              <a:sym typeface="Arial"/>
            </a:endParaRPr>
          </a:p>
        </p:txBody>
      </p:sp>
      <p:pic>
        <p:nvPicPr>
          <p:cNvPr id="315" name="Google Shape;315;p27"/>
          <p:cNvPicPr preferRelativeResize="0"/>
          <p:nvPr/>
        </p:nvPicPr>
        <p:blipFill rotWithShape="1">
          <a:blip r:embed="rId7">
            <a:alphaModFix/>
          </a:blip>
          <a:srcRect b="0" l="0" r="0" t="0"/>
          <a:stretch/>
        </p:blipFill>
        <p:spPr>
          <a:xfrm>
            <a:off x="6263232" y="1934887"/>
            <a:ext cx="5761536" cy="3239282"/>
          </a:xfrm>
          <a:prstGeom prst="rect">
            <a:avLst/>
          </a:prstGeom>
          <a:noFill/>
          <a:ln>
            <a:noFill/>
          </a:ln>
        </p:spPr>
      </p:pic>
      <p:sp>
        <p:nvSpPr>
          <p:cNvPr id="316" name="Google Shape;316;p27"/>
          <p:cNvSpPr txBox="1"/>
          <p:nvPr/>
        </p:nvSpPr>
        <p:spPr>
          <a:xfrm>
            <a:off x="7135651" y="6016131"/>
            <a:ext cx="49217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sng" cap="none" strike="noStrike">
                <a:solidFill>
                  <a:srgbClr val="B3C6E7"/>
                </a:solidFill>
                <a:latin typeface="Arial"/>
                <a:ea typeface="Arial"/>
                <a:cs typeface="Arial"/>
                <a:sym typeface="Arial"/>
                <a:hlinkClick r:id="rId8">
                  <a:extLst>
                    <a:ext uri="{A12FA001-AC4F-418D-AE19-62706E023703}">
                      <ahyp:hlinkClr val="tx"/>
                    </a:ext>
                  </a:extLst>
                </a:hlinkClick>
              </a:rPr>
              <a:t>https://wordwall.net/es/resource/70654305/jobs-in-it</a:t>
            </a:r>
            <a:endParaRPr b="0" i="0" sz="1600" u="none" cap="none" strike="noStrike">
              <a:solidFill>
                <a:schemeClr val="lt1"/>
              </a:solidFill>
              <a:latin typeface="Arial"/>
              <a:ea typeface="Arial"/>
              <a:cs typeface="Arial"/>
              <a:sym typeface="Arial"/>
            </a:endParaRPr>
          </a:p>
        </p:txBody>
      </p:sp>
      <p:pic>
        <p:nvPicPr>
          <p:cNvPr descr="IT Jobs | Computerworld" id="317" name="Google Shape;317;p27"/>
          <p:cNvPicPr preferRelativeResize="0"/>
          <p:nvPr/>
        </p:nvPicPr>
        <p:blipFill rotWithShape="1">
          <a:blip r:embed="rId9">
            <a:alphaModFix/>
          </a:blip>
          <a:srcRect b="0" l="0" r="0" t="0"/>
          <a:stretch/>
        </p:blipFill>
        <p:spPr>
          <a:xfrm>
            <a:off x="134595" y="1890768"/>
            <a:ext cx="5961405" cy="39670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1"/>
          <p:cNvPicPr preferRelativeResize="0"/>
          <p:nvPr/>
        </p:nvPicPr>
        <p:blipFill rotWithShape="1">
          <a:blip r:embed="rId3">
            <a:alphaModFix/>
          </a:blip>
          <a:srcRect b="0" l="42726" r="0" t="0"/>
          <a:stretch/>
        </p:blipFill>
        <p:spPr>
          <a:xfrm>
            <a:off x="8264106" y="0"/>
            <a:ext cx="3927894" cy="6858000"/>
          </a:xfrm>
          <a:prstGeom prst="rect">
            <a:avLst/>
          </a:prstGeom>
          <a:noFill/>
          <a:ln>
            <a:noFill/>
          </a:ln>
        </p:spPr>
      </p:pic>
      <p:sp>
        <p:nvSpPr>
          <p:cNvPr id="324" name="Google Shape;324;p31"/>
          <p:cNvSpPr/>
          <p:nvPr/>
        </p:nvSpPr>
        <p:spPr>
          <a:xfrm>
            <a:off x="8264106" y="0"/>
            <a:ext cx="3927894"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5" name="Google Shape;325;p31"/>
          <p:cNvGrpSpPr/>
          <p:nvPr/>
        </p:nvGrpSpPr>
        <p:grpSpPr>
          <a:xfrm>
            <a:off x="189780" y="51012"/>
            <a:ext cx="9737058" cy="770002"/>
            <a:chOff x="597743" y="203053"/>
            <a:chExt cx="9737058" cy="770002"/>
          </a:xfrm>
        </p:grpSpPr>
        <p:pic>
          <p:nvPicPr>
            <p:cNvPr id="326" name="Google Shape;326;p31"/>
            <p:cNvPicPr preferRelativeResize="0"/>
            <p:nvPr/>
          </p:nvPicPr>
          <p:blipFill rotWithShape="1">
            <a:blip r:embed="rId4">
              <a:alphaModFix/>
            </a:blip>
            <a:srcRect b="0" l="0" r="0" t="0"/>
            <a:stretch/>
          </p:blipFill>
          <p:spPr>
            <a:xfrm>
              <a:off x="597743" y="398399"/>
              <a:ext cx="1088021" cy="379310"/>
            </a:xfrm>
            <a:prstGeom prst="rect">
              <a:avLst/>
            </a:prstGeom>
            <a:noFill/>
            <a:ln>
              <a:noFill/>
            </a:ln>
          </p:spPr>
        </p:pic>
        <p:pic>
          <p:nvPicPr>
            <p:cNvPr id="327" name="Google Shape;327;p31"/>
            <p:cNvPicPr preferRelativeResize="0"/>
            <p:nvPr/>
          </p:nvPicPr>
          <p:blipFill rotWithShape="1">
            <a:blip r:embed="rId5">
              <a:alphaModFix/>
            </a:blip>
            <a:srcRect b="0" l="0" r="0" t="0"/>
            <a:stretch/>
          </p:blipFill>
          <p:spPr>
            <a:xfrm>
              <a:off x="8911129" y="203053"/>
              <a:ext cx="1423672" cy="770002"/>
            </a:xfrm>
            <a:prstGeom prst="rect">
              <a:avLst/>
            </a:prstGeom>
            <a:noFill/>
            <a:ln>
              <a:noFill/>
            </a:ln>
          </p:spPr>
        </p:pic>
      </p:grpSp>
      <p:pic>
        <p:nvPicPr>
          <p:cNvPr id="328" name="Google Shape;328;p31"/>
          <p:cNvPicPr preferRelativeResize="0"/>
          <p:nvPr/>
        </p:nvPicPr>
        <p:blipFill rotWithShape="1">
          <a:blip r:embed="rId6">
            <a:alphaModFix/>
          </a:blip>
          <a:srcRect b="0" l="0" r="0" t="0"/>
          <a:stretch/>
        </p:blipFill>
        <p:spPr>
          <a:xfrm>
            <a:off x="9538573" y="5482507"/>
            <a:ext cx="2339170" cy="1120852"/>
          </a:xfrm>
          <a:prstGeom prst="rect">
            <a:avLst/>
          </a:prstGeom>
          <a:noFill/>
          <a:ln>
            <a:noFill/>
          </a:ln>
        </p:spPr>
      </p:pic>
      <p:sp>
        <p:nvSpPr>
          <p:cNvPr id="329" name="Google Shape;329;p31"/>
          <p:cNvSpPr/>
          <p:nvPr/>
        </p:nvSpPr>
        <p:spPr>
          <a:xfrm>
            <a:off x="84596" y="1186505"/>
            <a:ext cx="8070053" cy="334694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31"/>
          <p:cNvSpPr txBox="1"/>
          <p:nvPr/>
        </p:nvSpPr>
        <p:spPr>
          <a:xfrm>
            <a:off x="1277801" y="417104"/>
            <a:ext cx="4738755"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Homework # 4</a:t>
            </a:r>
            <a:endParaRPr b="0" i="0" sz="1400" u="none" cap="none" strike="noStrike">
              <a:solidFill>
                <a:srgbClr val="000000"/>
              </a:solidFill>
              <a:latin typeface="Arial"/>
              <a:ea typeface="Arial"/>
              <a:cs typeface="Arial"/>
              <a:sym typeface="Arial"/>
            </a:endParaRPr>
          </a:p>
        </p:txBody>
      </p:sp>
      <p:sp>
        <p:nvSpPr>
          <p:cNvPr id="331" name="Google Shape;331;p31"/>
          <p:cNvSpPr txBox="1"/>
          <p:nvPr/>
        </p:nvSpPr>
        <p:spPr>
          <a:xfrm>
            <a:off x="189780" y="1205064"/>
            <a:ext cx="7964869" cy="324435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rgbClr val="000000"/>
              </a:buClr>
              <a:buSzPts val="2000"/>
              <a:buFont typeface="Arial"/>
              <a:buChar char="•"/>
            </a:pPr>
            <a:r>
              <a:rPr b="0" i="0" lang="es-CO" sz="2000" u="none" cap="none" strike="noStrike">
                <a:solidFill>
                  <a:srgbClr val="000000"/>
                </a:solidFill>
                <a:latin typeface="Nunito Sans"/>
                <a:ea typeface="Nunito Sans"/>
                <a:cs typeface="Nunito Sans"/>
                <a:sym typeface="Nunito Sans"/>
              </a:rPr>
              <a:t>Get into groups of 4 people and create a </a:t>
            </a:r>
            <a:r>
              <a:rPr b="1" i="0" lang="es-CO" sz="2000" u="sng" cap="none" strike="noStrike">
                <a:solidFill>
                  <a:srgbClr val="000000"/>
                </a:solidFill>
                <a:latin typeface="Nunito Sans"/>
                <a:ea typeface="Nunito Sans"/>
                <a:cs typeface="Nunito Sans"/>
                <a:sym typeface="Nunito Sans"/>
              </a:rPr>
              <a:t>Mindmap </a:t>
            </a:r>
            <a:r>
              <a:rPr b="0" i="0" lang="es-CO" sz="2000" u="none" cap="none" strike="noStrike">
                <a:solidFill>
                  <a:srgbClr val="000000"/>
                </a:solidFill>
                <a:latin typeface="Nunito Sans"/>
                <a:ea typeface="Nunito Sans"/>
                <a:cs typeface="Nunito Sans"/>
                <a:sym typeface="Nunito Sans"/>
              </a:rPr>
              <a:t>to show your understanding of the Reading. </a:t>
            </a:r>
            <a:endParaRPr/>
          </a:p>
          <a:p>
            <a:pPr indent="-342900" lvl="0" marL="342900" marR="0" rtl="0" algn="just">
              <a:lnSpc>
                <a:spcPct val="150000"/>
              </a:lnSpc>
              <a:spcBef>
                <a:spcPts val="0"/>
              </a:spcBef>
              <a:spcAft>
                <a:spcPts val="0"/>
              </a:spcAft>
              <a:buClr>
                <a:srgbClr val="000000"/>
              </a:buClr>
              <a:buSzPts val="2000"/>
              <a:buFont typeface="Arial"/>
              <a:buChar char="•"/>
            </a:pPr>
            <a:r>
              <a:rPr b="0" i="0" lang="es-CO" sz="2000" u="none" cap="none" strike="noStrike">
                <a:solidFill>
                  <a:srgbClr val="000000"/>
                </a:solidFill>
                <a:latin typeface="Nunito Sans"/>
                <a:ea typeface="Nunito Sans"/>
                <a:cs typeface="Nunito Sans"/>
                <a:sym typeface="Nunito Sans"/>
              </a:rPr>
              <a:t>To create the mindmap you can use these links or any other of your preferences.</a:t>
            </a:r>
            <a:endParaRPr/>
          </a:p>
          <a:p>
            <a:pPr indent="0" lvl="0" marL="0" marR="0" rtl="0" algn="just">
              <a:lnSpc>
                <a:spcPct val="150000"/>
              </a:lnSpc>
              <a:spcBef>
                <a:spcPts val="0"/>
              </a:spcBef>
              <a:spcAft>
                <a:spcPts val="0"/>
              </a:spcAft>
              <a:buClr>
                <a:srgbClr val="000000"/>
              </a:buClr>
              <a:buSzPts val="2000"/>
              <a:buFont typeface="Arial"/>
              <a:buNone/>
            </a:pPr>
            <a:r>
              <a:rPr b="0" i="0" lang="es-CO" sz="1800" u="sng" cap="none" strike="noStrike">
                <a:solidFill>
                  <a:srgbClr val="000000"/>
                </a:solidFill>
                <a:latin typeface="Nunito Sans"/>
                <a:ea typeface="Nunito Sans"/>
                <a:cs typeface="Nunito Sans"/>
                <a:sym typeface="Nunito Sans"/>
                <a:hlinkClick r:id="rId7">
                  <a:extLst>
                    <a:ext uri="{A12FA001-AC4F-418D-AE19-62706E023703}">
                      <ahyp:hlinkClr val="tx"/>
                    </a:ext>
                  </a:extLst>
                </a:hlinkClick>
              </a:rPr>
              <a:t>https://slidesgo.com/es/busqueda?q=mapas+mentales#rs=search</a:t>
            </a:r>
            <a:endParaRPr b="0" i="0" sz="1800" u="none" cap="none" strike="noStrike">
              <a:solidFill>
                <a:srgbClr val="000000"/>
              </a:solidFill>
              <a:latin typeface="Nunito Sans"/>
              <a:ea typeface="Nunito Sans"/>
              <a:cs typeface="Nunito Sans"/>
              <a:sym typeface="Nunito Sans"/>
            </a:endParaRPr>
          </a:p>
          <a:p>
            <a:pPr indent="0" lvl="0" marL="0" marR="0" rtl="0" algn="just">
              <a:lnSpc>
                <a:spcPct val="150000"/>
              </a:lnSpc>
              <a:spcBef>
                <a:spcPts val="0"/>
              </a:spcBef>
              <a:spcAft>
                <a:spcPts val="0"/>
              </a:spcAft>
              <a:buClr>
                <a:srgbClr val="000000"/>
              </a:buClr>
              <a:buSzPts val="2000"/>
              <a:buFont typeface="Arial"/>
              <a:buNone/>
            </a:pPr>
            <a:r>
              <a:rPr b="0" i="0" lang="es-CO" sz="1800" u="sng" cap="none" strike="noStrike">
                <a:solidFill>
                  <a:srgbClr val="000000"/>
                </a:solidFill>
                <a:latin typeface="Nunito Sans"/>
                <a:ea typeface="Nunito Sans"/>
                <a:cs typeface="Nunito Sans"/>
                <a:sym typeface="Nunito Sans"/>
                <a:hlinkClick r:id="rId8">
                  <a:extLst>
                    <a:ext uri="{A12FA001-AC4F-418D-AE19-62706E023703}">
                      <ahyp:hlinkClr val="tx"/>
                    </a:ext>
                  </a:extLst>
                </a:hlinkClick>
              </a:rPr>
              <a:t>https://slidesgo.com/es/busqueda?q=mapas+conseptuales#rs=search</a:t>
            </a:r>
            <a:endParaRPr b="0" i="0" sz="1800" u="none" cap="none" strike="noStrike">
              <a:solidFill>
                <a:srgbClr val="000000"/>
              </a:solidFill>
              <a:latin typeface="Nunito Sans"/>
              <a:ea typeface="Nunito Sans"/>
              <a:cs typeface="Nunito Sans"/>
              <a:sym typeface="Nunito Sans"/>
            </a:endParaRPr>
          </a:p>
          <a:p>
            <a:pPr indent="-342900" lvl="0" marL="342900" marR="0" rtl="0" algn="just">
              <a:lnSpc>
                <a:spcPct val="150000"/>
              </a:lnSpc>
              <a:spcBef>
                <a:spcPts val="0"/>
              </a:spcBef>
              <a:spcAft>
                <a:spcPts val="0"/>
              </a:spcAft>
              <a:buClr>
                <a:srgbClr val="000000"/>
              </a:buClr>
              <a:buSzPts val="2000"/>
              <a:buFont typeface="Arial"/>
              <a:buChar char="•"/>
            </a:pPr>
            <a:r>
              <a:rPr b="0" i="0" lang="es-CO" sz="2000" u="none" cap="none" strike="noStrike">
                <a:solidFill>
                  <a:srgbClr val="000000"/>
                </a:solidFill>
                <a:latin typeface="Nunito Sans"/>
                <a:ea typeface="Nunito Sans"/>
                <a:cs typeface="Nunito Sans"/>
                <a:sym typeface="Nunito Sans"/>
              </a:rPr>
              <a:t>Then upload it to the drive of the Students’ activities.</a:t>
            </a:r>
            <a:endParaRPr/>
          </a:p>
        </p:txBody>
      </p:sp>
      <p:pic>
        <p:nvPicPr>
          <p:cNvPr descr="Learn How to Use Mindmaps Effectively" id="332" name="Google Shape;332;p31"/>
          <p:cNvPicPr preferRelativeResize="0"/>
          <p:nvPr/>
        </p:nvPicPr>
        <p:blipFill rotWithShape="1">
          <a:blip r:embed="rId9">
            <a:alphaModFix/>
          </a:blip>
          <a:srcRect b="0" l="0" r="0" t="0"/>
          <a:stretch/>
        </p:blipFill>
        <p:spPr>
          <a:xfrm>
            <a:off x="1713998" y="4552007"/>
            <a:ext cx="4134436" cy="23152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13"/>
          <p:cNvGrpSpPr/>
          <p:nvPr/>
        </p:nvGrpSpPr>
        <p:grpSpPr>
          <a:xfrm>
            <a:off x="0" y="-1"/>
            <a:ext cx="12192000" cy="6858002"/>
            <a:chOff x="0" y="317351"/>
            <a:chExt cx="12192000" cy="6858002"/>
          </a:xfrm>
        </p:grpSpPr>
        <p:pic>
          <p:nvPicPr>
            <p:cNvPr id="339" name="Google Shape;339;p1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340" name="Google Shape;340;p1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341" name="Google Shape;341;p13"/>
          <p:cNvPicPr preferRelativeResize="0"/>
          <p:nvPr/>
        </p:nvPicPr>
        <p:blipFill rotWithShape="1">
          <a:blip r:embed="rId5">
            <a:alphaModFix/>
          </a:blip>
          <a:srcRect b="0" l="0" r="0" t="0"/>
          <a:stretch/>
        </p:blipFill>
        <p:spPr>
          <a:xfrm>
            <a:off x="2340554" y="1970769"/>
            <a:ext cx="7510889" cy="2916462"/>
          </a:xfrm>
          <a:prstGeom prst="rect">
            <a:avLst/>
          </a:prstGeom>
          <a:noFill/>
          <a:ln>
            <a:noFill/>
          </a:ln>
        </p:spPr>
      </p:pic>
      <p:pic>
        <p:nvPicPr>
          <p:cNvPr id="342" name="Google Shape;342;p13"/>
          <p:cNvPicPr preferRelativeResize="0"/>
          <p:nvPr/>
        </p:nvPicPr>
        <p:blipFill rotWithShape="1">
          <a:blip r:embed="rId6">
            <a:alphaModFix/>
          </a:blip>
          <a:srcRect b="0" l="0" r="0" t="0"/>
          <a:stretch/>
        </p:blipFill>
        <p:spPr>
          <a:xfrm>
            <a:off x="4592280" y="324169"/>
            <a:ext cx="3007439" cy="1441064"/>
          </a:xfrm>
          <a:prstGeom prst="rect">
            <a:avLst/>
          </a:prstGeom>
          <a:noFill/>
          <a:ln>
            <a:noFill/>
          </a:ln>
        </p:spPr>
      </p:pic>
      <p:pic>
        <p:nvPicPr>
          <p:cNvPr id="343" name="Google Shape;343;p13"/>
          <p:cNvPicPr preferRelativeResize="0"/>
          <p:nvPr/>
        </p:nvPicPr>
        <p:blipFill rotWithShape="1">
          <a:blip r:embed="rId7">
            <a:alphaModFix/>
          </a:blip>
          <a:srcRect b="0" l="0" r="0" t="0"/>
          <a:stretch/>
        </p:blipFill>
        <p:spPr>
          <a:xfrm>
            <a:off x="9712776" y="5933677"/>
            <a:ext cx="2164967" cy="669682"/>
          </a:xfrm>
          <a:prstGeom prst="rect">
            <a:avLst/>
          </a:prstGeom>
          <a:noFill/>
          <a:ln>
            <a:noFill/>
          </a:ln>
        </p:spPr>
      </p:pic>
      <p:grpSp>
        <p:nvGrpSpPr>
          <p:cNvPr id="344" name="Google Shape;344;p13"/>
          <p:cNvGrpSpPr/>
          <p:nvPr/>
        </p:nvGrpSpPr>
        <p:grpSpPr>
          <a:xfrm>
            <a:off x="626477" y="254641"/>
            <a:ext cx="11251266" cy="983288"/>
            <a:chOff x="626477" y="254641"/>
            <a:chExt cx="11251266" cy="983288"/>
          </a:xfrm>
        </p:grpSpPr>
        <p:pic>
          <p:nvPicPr>
            <p:cNvPr id="345" name="Google Shape;345;p13"/>
            <p:cNvPicPr preferRelativeResize="0"/>
            <p:nvPr/>
          </p:nvPicPr>
          <p:blipFill rotWithShape="1">
            <a:blip r:embed="rId8">
              <a:alphaModFix/>
            </a:blip>
            <a:srcRect b="0" l="0" r="0" t="0"/>
            <a:stretch/>
          </p:blipFill>
          <p:spPr>
            <a:xfrm>
              <a:off x="10059722" y="254641"/>
              <a:ext cx="1818021" cy="983288"/>
            </a:xfrm>
            <a:prstGeom prst="rect">
              <a:avLst/>
            </a:prstGeom>
            <a:noFill/>
            <a:ln>
              <a:noFill/>
            </a:ln>
          </p:spPr>
        </p:pic>
        <p:pic>
          <p:nvPicPr>
            <p:cNvPr id="346" name="Google Shape;346;p13"/>
            <p:cNvPicPr preferRelativeResize="0"/>
            <p:nvPr/>
          </p:nvPicPr>
          <p:blipFill rotWithShape="1">
            <a:blip r:embed="rId9">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b="0" l="0" r="0" t="0"/>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es-CO" sz="5000" u="none" cap="none" strike="noStrike">
                <a:solidFill>
                  <a:srgbClr val="D2A6FF"/>
                </a:solidFill>
                <a:latin typeface="Arial"/>
                <a:ea typeface="Arial"/>
                <a:cs typeface="Arial"/>
                <a:sym typeface="Arial"/>
              </a:rPr>
              <a:t>Table of content</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3476266" y="2461172"/>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2"/>
          <p:cNvSpPr/>
          <p:nvPr/>
        </p:nvSpPr>
        <p:spPr>
          <a:xfrm>
            <a:off x="4630460" y="2580983"/>
            <a:ext cx="4948255"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4" name="Google Shape;114;p2"/>
          <p:cNvSpPr/>
          <p:nvPr/>
        </p:nvSpPr>
        <p:spPr>
          <a:xfrm>
            <a:off x="4630460" y="3668648"/>
            <a:ext cx="4948256"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5" name="Google Shape;115;p2"/>
          <p:cNvSpPr/>
          <p:nvPr/>
        </p:nvSpPr>
        <p:spPr>
          <a:xfrm>
            <a:off x="4630460" y="4822601"/>
            <a:ext cx="4948255"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4815519" y="2582804"/>
            <a:ext cx="379508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Review</a:t>
            </a:r>
            <a:endParaRPr b="0" i="0" sz="1400" u="none" cap="none" strike="noStrike">
              <a:solidFill>
                <a:srgbClr val="000000"/>
              </a:solidFill>
              <a:latin typeface="Arial"/>
              <a:ea typeface="Arial"/>
              <a:cs typeface="Arial"/>
              <a:sym typeface="Arial"/>
            </a:endParaRPr>
          </a:p>
        </p:txBody>
      </p:sp>
      <p:sp>
        <p:nvSpPr>
          <p:cNvPr id="120" name="Google Shape;120;p2"/>
          <p:cNvSpPr txBox="1"/>
          <p:nvPr/>
        </p:nvSpPr>
        <p:spPr>
          <a:xfrm>
            <a:off x="4828420" y="3687327"/>
            <a:ext cx="4615384"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3600" u="none" cap="none" strike="noStrike">
                <a:solidFill>
                  <a:srgbClr val="001059"/>
                </a:solidFill>
                <a:latin typeface="Nunito Sans Black"/>
                <a:ea typeface="Nunito Sans Black"/>
                <a:cs typeface="Nunito Sans Black"/>
                <a:sym typeface="Nunito Sans Black"/>
              </a:rPr>
              <a:t>Roles &amp; Tasks in IT</a:t>
            </a:r>
            <a:endParaRPr b="0" i="0" sz="3600" u="none" cap="none" strike="noStrike">
              <a:solidFill>
                <a:srgbClr val="000000"/>
              </a:solidFill>
              <a:latin typeface="Arial"/>
              <a:ea typeface="Arial"/>
              <a:cs typeface="Arial"/>
              <a:sym typeface="Arial"/>
            </a:endParaRPr>
          </a:p>
        </p:txBody>
      </p:sp>
      <p:sp>
        <p:nvSpPr>
          <p:cNvPr id="121" name="Google Shape;121;p2"/>
          <p:cNvSpPr txBox="1"/>
          <p:nvPr/>
        </p:nvSpPr>
        <p:spPr>
          <a:xfrm>
            <a:off x="4862690" y="4844946"/>
            <a:ext cx="379508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Practice</a:t>
            </a:r>
            <a:endParaRPr b="0" i="0" sz="1400" u="none" cap="none" strike="noStrike">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cap="flat" cmpd="sng" w="38100">
            <a:solidFill>
              <a:srgbClr val="D2A6FF"/>
            </a:solidFill>
            <a:prstDash val="solid"/>
            <a:miter lim="800000"/>
            <a:headEnd len="sm" w="sm" type="none"/>
            <a:tailEnd len="sm" w="sm" type="none"/>
          </a:ln>
        </p:spPr>
      </p:cxnSp>
      <p:cxnSp>
        <p:nvCxnSpPr>
          <p:cNvPr id="123" name="Google Shape;123;p2"/>
          <p:cNvCxnSpPr>
            <a:stCxn id="117" idx="2"/>
          </p:cNvCxnSpPr>
          <p:nvPr/>
        </p:nvCxnSpPr>
        <p:spPr>
          <a:xfrm>
            <a:off x="3888432" y="4395213"/>
            <a:ext cx="0" cy="345000"/>
          </a:xfrm>
          <a:prstGeom prst="straightConnector1">
            <a:avLst/>
          </a:prstGeom>
          <a:noFill/>
          <a:ln cap="flat" cmpd="sng" w="38100">
            <a:solidFill>
              <a:srgbClr val="D2A6FF"/>
            </a:solidFill>
            <a:prstDash val="solid"/>
            <a:miter lim="800000"/>
            <a:headEnd len="sm" w="sm" type="none"/>
            <a:tailEnd len="sm" w="sm" type="none"/>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b="0" l="0" r="0" t="0"/>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6"/>
          <p:cNvGrpSpPr/>
          <p:nvPr/>
        </p:nvGrpSpPr>
        <p:grpSpPr>
          <a:xfrm>
            <a:off x="0" y="72272"/>
            <a:ext cx="12192000" cy="6858002"/>
            <a:chOff x="0" y="317351"/>
            <a:chExt cx="12192000" cy="6858002"/>
          </a:xfrm>
        </p:grpSpPr>
        <p:pic>
          <p:nvPicPr>
            <p:cNvPr id="133" name="Google Shape;133;p26"/>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grpSp>
        <p:nvGrpSpPr>
          <p:cNvPr id="137" name="Google Shape;137;p26"/>
          <p:cNvGrpSpPr/>
          <p:nvPr/>
        </p:nvGrpSpPr>
        <p:grpSpPr>
          <a:xfrm>
            <a:off x="1139724" y="2474775"/>
            <a:ext cx="2490373" cy="1908449"/>
            <a:chOff x="1201166" y="4609345"/>
            <a:chExt cx="2490373" cy="1908449"/>
          </a:xfrm>
        </p:grpSpPr>
        <p:sp>
          <p:nvSpPr>
            <p:cNvPr id="138" name="Google Shape;138;p26"/>
            <p:cNvSpPr/>
            <p:nvPr/>
          </p:nvSpPr>
          <p:spPr>
            <a:xfrm>
              <a:off x="1201166" y="4609345"/>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26"/>
            <p:cNvSpPr txBox="1"/>
            <p:nvPr/>
          </p:nvSpPr>
          <p:spPr>
            <a:xfrm>
              <a:off x="1204234" y="4701953"/>
              <a:ext cx="2249264" cy="18158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Review flashcards:prefixes &amp; suffixes</a:t>
              </a:r>
              <a:endParaRPr b="0" i="0" sz="1400" u="none" cap="none" strike="noStrike">
                <a:solidFill>
                  <a:srgbClr val="000000"/>
                </a:solidFill>
                <a:latin typeface="Arial"/>
                <a:ea typeface="Arial"/>
                <a:cs typeface="Arial"/>
                <a:sym typeface="Arial"/>
              </a:endParaRPr>
            </a:p>
          </p:txBody>
        </p:sp>
      </p:grpSp>
      <p:grpSp>
        <p:nvGrpSpPr>
          <p:cNvPr id="140" name="Google Shape;140;p26"/>
          <p:cNvGrpSpPr/>
          <p:nvPr/>
        </p:nvGrpSpPr>
        <p:grpSpPr>
          <a:xfrm>
            <a:off x="4850813" y="2521692"/>
            <a:ext cx="2490373" cy="1860331"/>
            <a:chOff x="4106843" y="4075009"/>
            <a:chExt cx="2490373" cy="1860331"/>
          </a:xfrm>
        </p:grpSpPr>
        <p:sp>
          <p:nvSpPr>
            <p:cNvPr id="141" name="Google Shape;141;p26"/>
            <p:cNvSpPr/>
            <p:nvPr/>
          </p:nvSpPr>
          <p:spPr>
            <a:xfrm>
              <a:off x="4106843" y="4075009"/>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26"/>
            <p:cNvSpPr txBox="1"/>
            <p:nvPr/>
          </p:nvSpPr>
          <p:spPr>
            <a:xfrm>
              <a:off x="4269232" y="4481223"/>
              <a:ext cx="2265632"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New Vocabulary</a:t>
              </a:r>
              <a:endParaRPr b="0" i="0" sz="1400" u="none" cap="none" strike="noStrike">
                <a:solidFill>
                  <a:srgbClr val="000000"/>
                </a:solidFill>
                <a:latin typeface="Arial"/>
                <a:ea typeface="Arial"/>
                <a:cs typeface="Arial"/>
                <a:sym typeface="Arial"/>
              </a:endParaRPr>
            </a:p>
          </p:txBody>
        </p:sp>
      </p:grpSp>
      <p:grpSp>
        <p:nvGrpSpPr>
          <p:cNvPr id="143" name="Google Shape;143;p26"/>
          <p:cNvGrpSpPr/>
          <p:nvPr/>
        </p:nvGrpSpPr>
        <p:grpSpPr>
          <a:xfrm>
            <a:off x="8661939" y="2571107"/>
            <a:ext cx="2608505" cy="1860331"/>
            <a:chOff x="8694483" y="4702259"/>
            <a:chExt cx="2608505" cy="1860331"/>
          </a:xfrm>
        </p:grpSpPr>
        <p:sp>
          <p:nvSpPr>
            <p:cNvPr id="144" name="Google Shape;144;p26">
              <a:hlinkClick r:id="rId7"/>
            </p:cNvPr>
            <p:cNvSpPr/>
            <p:nvPr/>
          </p:nvSpPr>
          <p:spPr>
            <a:xfrm>
              <a:off x="8694483" y="4702259"/>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26"/>
            <p:cNvSpPr txBox="1"/>
            <p:nvPr/>
          </p:nvSpPr>
          <p:spPr>
            <a:xfrm>
              <a:off x="8712939" y="5155392"/>
              <a:ext cx="2590049"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rgbClr val="002060"/>
                  </a:solidFill>
                  <a:latin typeface="Nunito Sans Black"/>
                  <a:ea typeface="Nunito Sans Black"/>
                  <a:cs typeface="Nunito Sans Black"/>
                  <a:sym typeface="Nunito Sans Black"/>
                </a:rPr>
                <a:t>Prefixes &amp; Suffixes</a:t>
              </a:r>
              <a:endParaRPr b="1" i="0" sz="2800" u="none" cap="none" strike="noStrike">
                <a:solidFill>
                  <a:srgbClr val="002060"/>
                </a:solidFill>
                <a:latin typeface="Nunito Sans Black"/>
                <a:ea typeface="Nunito Sans Black"/>
                <a:cs typeface="Nunito Sans Black"/>
                <a:sym typeface="Nunito Sans Black"/>
              </a:endParaRPr>
            </a:p>
          </p:txBody>
        </p:sp>
      </p:grpSp>
      <p:sp>
        <p:nvSpPr>
          <p:cNvPr id="146" name="Google Shape;146;p26"/>
          <p:cNvSpPr txBox="1"/>
          <p:nvPr/>
        </p:nvSpPr>
        <p:spPr>
          <a:xfrm>
            <a:off x="1798820" y="619034"/>
            <a:ext cx="8433083"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es-CO" sz="4800" u="none" cap="none" strike="noStrike">
                <a:solidFill>
                  <a:srgbClr val="D2A6FF"/>
                </a:solidFill>
                <a:latin typeface="Arial"/>
                <a:ea typeface="Arial"/>
                <a:cs typeface="Arial"/>
                <a:sym typeface="Arial"/>
              </a:rPr>
              <a:t>What did we study last class?</a:t>
            </a:r>
            <a:endParaRPr b="0" i="0" sz="1050" u="none" cap="none" strike="noStrike">
              <a:solidFill>
                <a:srgbClr val="000000"/>
              </a:solidFill>
              <a:latin typeface="Arial"/>
              <a:ea typeface="Arial"/>
              <a:cs typeface="Arial"/>
              <a:sym typeface="Arial"/>
            </a:endParaRPr>
          </a:p>
        </p:txBody>
      </p:sp>
      <p:sp>
        <p:nvSpPr>
          <p:cNvPr id="147" name="Google Shape;147;p26"/>
          <p:cNvSpPr txBox="1"/>
          <p:nvPr/>
        </p:nvSpPr>
        <p:spPr>
          <a:xfrm>
            <a:off x="8011383" y="6108804"/>
            <a:ext cx="4441039"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sng" cap="none" strike="noStrike">
                <a:solidFill>
                  <a:srgbClr val="000000"/>
                </a:solidFill>
                <a:latin typeface="Arial"/>
                <a:ea typeface="Arial"/>
                <a:cs typeface="Arial"/>
                <a:sym typeface="Arial"/>
                <a:hlinkClick r:id="rId8">
                  <a:extLst>
                    <a:ext uri="{A12FA001-AC4F-418D-AE19-62706E023703}">
                      <ahyp:hlinkClr val="tx"/>
                    </a:ext>
                  </a:extLst>
                </a:hlinkClick>
              </a:rPr>
              <a:t>https://wordwall.net/es/resource/70871546</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pSp>
        <p:nvGrpSpPr>
          <p:cNvPr id="153" name="Google Shape;153;p3"/>
          <p:cNvGrpSpPr/>
          <p:nvPr/>
        </p:nvGrpSpPr>
        <p:grpSpPr>
          <a:xfrm>
            <a:off x="0" y="-2"/>
            <a:ext cx="12192000" cy="6858002"/>
            <a:chOff x="0" y="317351"/>
            <a:chExt cx="12192000" cy="6858002"/>
          </a:xfrm>
        </p:grpSpPr>
        <p:pic>
          <p:nvPicPr>
            <p:cNvPr id="154" name="Google Shape;154;p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55" name="Google Shape;155;p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56" name="Google Shape;156;p3"/>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157" name="Google Shape;157;p3"/>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158" name="Google Shape;158;p3"/>
          <p:cNvSpPr/>
          <p:nvPr/>
        </p:nvSpPr>
        <p:spPr>
          <a:xfrm>
            <a:off x="2128603" y="457866"/>
            <a:ext cx="7027246" cy="1323399"/>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3"/>
          <p:cNvSpPr txBox="1"/>
          <p:nvPr/>
        </p:nvSpPr>
        <p:spPr>
          <a:xfrm>
            <a:off x="2128603" y="499921"/>
            <a:ext cx="7027246"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Warm up:</a:t>
            </a:r>
            <a:endParaRPr/>
          </a:p>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Drag &amp; Drop</a:t>
            </a:r>
            <a:endParaRPr b="0" i="0" sz="4000" u="none" cap="none" strike="noStrike">
              <a:solidFill>
                <a:srgbClr val="000000"/>
              </a:solidFill>
              <a:latin typeface="Arial"/>
              <a:ea typeface="Arial"/>
              <a:cs typeface="Arial"/>
              <a:sym typeface="Arial"/>
            </a:endParaRPr>
          </a:p>
        </p:txBody>
      </p:sp>
      <p:pic>
        <p:nvPicPr>
          <p:cNvPr descr="Information Technology" id="160" name="Google Shape;160;p3"/>
          <p:cNvPicPr preferRelativeResize="0"/>
          <p:nvPr/>
        </p:nvPicPr>
        <p:blipFill rotWithShape="1">
          <a:blip r:embed="rId7">
            <a:alphaModFix/>
          </a:blip>
          <a:srcRect b="0" l="0" r="0" t="0"/>
          <a:stretch/>
        </p:blipFill>
        <p:spPr>
          <a:xfrm>
            <a:off x="459697" y="2018174"/>
            <a:ext cx="6119697" cy="4109577"/>
          </a:xfrm>
          <a:prstGeom prst="rect">
            <a:avLst/>
          </a:prstGeom>
          <a:noFill/>
          <a:ln>
            <a:noFill/>
          </a:ln>
        </p:spPr>
      </p:pic>
      <p:sp>
        <p:nvSpPr>
          <p:cNvPr id="161" name="Google Shape;161;p3"/>
          <p:cNvSpPr txBox="1"/>
          <p:nvPr/>
        </p:nvSpPr>
        <p:spPr>
          <a:xfrm>
            <a:off x="8165897" y="6200488"/>
            <a:ext cx="402610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sng" cap="none" strike="noStrike">
                <a:solidFill>
                  <a:srgbClr val="000000"/>
                </a:solidFill>
                <a:latin typeface="Arial"/>
                <a:ea typeface="Arial"/>
                <a:cs typeface="Arial"/>
                <a:sym typeface="Arial"/>
                <a:hlinkClick r:id="rId8">
                  <a:extLst>
                    <a:ext uri="{A12FA001-AC4F-418D-AE19-62706E023703}">
                      <ahyp:hlinkClr val="tx"/>
                    </a:ext>
                  </a:extLst>
                </a:hlinkClick>
              </a:rPr>
              <a:t>https://wordwall.net/es/resource/70871807</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162" name="Google Shape;162;p3"/>
          <p:cNvPicPr preferRelativeResize="0"/>
          <p:nvPr/>
        </p:nvPicPr>
        <p:blipFill rotWithShape="1">
          <a:blip r:embed="rId9">
            <a:alphaModFix/>
          </a:blip>
          <a:srcRect b="0" l="0" r="0" t="0"/>
          <a:stretch/>
        </p:blipFill>
        <p:spPr>
          <a:xfrm>
            <a:off x="7302389" y="2012377"/>
            <a:ext cx="4572638" cy="4115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28"/>
          <p:cNvGrpSpPr/>
          <p:nvPr/>
        </p:nvGrpSpPr>
        <p:grpSpPr>
          <a:xfrm>
            <a:off x="0" y="0"/>
            <a:ext cx="12192000" cy="6858002"/>
            <a:chOff x="0" y="317351"/>
            <a:chExt cx="12192000" cy="6858002"/>
          </a:xfrm>
        </p:grpSpPr>
        <p:pic>
          <p:nvPicPr>
            <p:cNvPr id="169" name="Google Shape;169;p28"/>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70" name="Google Shape;170;p28"/>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71" name="Google Shape;171;p28"/>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172" name="Google Shape;172;p28"/>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173" name="Google Shape;173;p28"/>
          <p:cNvSpPr/>
          <p:nvPr/>
        </p:nvSpPr>
        <p:spPr>
          <a:xfrm>
            <a:off x="1817301" y="787471"/>
            <a:ext cx="5770894"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28"/>
          <p:cNvSpPr txBox="1"/>
          <p:nvPr/>
        </p:nvSpPr>
        <p:spPr>
          <a:xfrm>
            <a:off x="1361313" y="731492"/>
            <a:ext cx="5942926"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  </a:t>
            </a:r>
            <a:r>
              <a:rPr b="1" i="0" lang="es-CO" sz="4000" u="none" cap="none" strike="noStrike">
                <a:solidFill>
                  <a:srgbClr val="001059"/>
                </a:solidFill>
                <a:latin typeface="Nunito Sans Black"/>
                <a:ea typeface="Nunito Sans Black"/>
                <a:cs typeface="Nunito Sans Black"/>
                <a:sym typeface="Nunito Sans Black"/>
              </a:rPr>
              <a:t>READING TIME! </a:t>
            </a:r>
            <a:endParaRPr b="1" i="0" sz="4000" u="none" cap="none" strike="noStrike">
              <a:solidFill>
                <a:srgbClr val="000000"/>
              </a:solidFill>
              <a:latin typeface="Arial"/>
              <a:ea typeface="Arial"/>
              <a:cs typeface="Arial"/>
              <a:sym typeface="Arial"/>
            </a:endParaRPr>
          </a:p>
        </p:txBody>
      </p:sp>
      <p:sp>
        <p:nvSpPr>
          <p:cNvPr id="175" name="Google Shape;175;p28"/>
          <p:cNvSpPr/>
          <p:nvPr/>
        </p:nvSpPr>
        <p:spPr>
          <a:xfrm>
            <a:off x="4702748" y="1904208"/>
            <a:ext cx="7247512" cy="4758594"/>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None/>
            </a:pPr>
            <a:r>
              <a:rPr b="0" i="0" lang="es-CO" sz="1800" u="none" cap="none" strike="noStrike">
                <a:solidFill>
                  <a:srgbClr val="000000"/>
                </a:solidFill>
                <a:latin typeface="Nunito Sans"/>
                <a:ea typeface="Nunito Sans"/>
                <a:cs typeface="Nunito Sans"/>
                <a:sym typeface="Nunito Sans"/>
              </a:rPr>
              <a:t> </a:t>
            </a:r>
            <a:r>
              <a:rPr b="0" i="0" lang="es-CO" sz="1800" u="none" cap="none" strike="noStrike">
                <a:solidFill>
                  <a:srgbClr val="002060"/>
                </a:solidFill>
                <a:latin typeface="Nunito Sans"/>
                <a:ea typeface="Nunito Sans"/>
                <a:cs typeface="Nunito Sans"/>
                <a:sym typeface="Nunito Sans"/>
              </a:rPr>
              <a:t>The use of information technology (IT) and internet devices has become something of a necessity for modern businesses of all sizes. As a result, many of these organizations now opt to create a department of IT professionals responsible for managing the company’s IT services and devices.  An IT department is the division within an organization that supervises technology-related tasks and responsibilities.</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800"/>
              </a:spcAft>
              <a:buNone/>
            </a:pPr>
            <a:r>
              <a:rPr b="0" i="0" lang="es-CO" sz="1800" u="none" cap="none" strike="noStrike">
                <a:solidFill>
                  <a:srgbClr val="002060"/>
                </a:solidFill>
                <a:latin typeface="Nunito Sans"/>
                <a:ea typeface="Nunito Sans"/>
                <a:cs typeface="Nunito Sans"/>
                <a:sym typeface="Nunito Sans"/>
              </a:rPr>
              <a:t> Information technology (IT) personnel are vital to a business, as they provide support when computer systems or networks malfunction. Their roles in the department differ depending on how they help solve emerging technological challenges in the office to minimise disruptions. Understanding the different roles and responsibilities within the IT department can help you decide which path is right for you.</a:t>
            </a:r>
            <a:endParaRPr b="0" i="0" sz="1800" u="none" cap="none" strike="noStrike">
              <a:solidFill>
                <a:srgbClr val="002060"/>
              </a:solidFill>
              <a:latin typeface="Nunito Sans"/>
              <a:ea typeface="Nunito Sans"/>
              <a:cs typeface="Nunito Sans"/>
              <a:sym typeface="Nunito Sans"/>
            </a:endParaRPr>
          </a:p>
        </p:txBody>
      </p:sp>
      <p:sp>
        <p:nvSpPr>
          <p:cNvPr id="176" name="Google Shape;176;p28"/>
          <p:cNvSpPr/>
          <p:nvPr/>
        </p:nvSpPr>
        <p:spPr>
          <a:xfrm>
            <a:off x="62821" y="2170830"/>
            <a:ext cx="4096057" cy="778815"/>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2800" u="none" cap="none" strike="noStrike">
                <a:solidFill>
                  <a:srgbClr val="001059"/>
                </a:solidFill>
                <a:latin typeface="Nunito Sans Black"/>
                <a:ea typeface="Nunito Sans Black"/>
                <a:cs typeface="Nunito Sans Black"/>
                <a:sym typeface="Nunito Sans Black"/>
              </a:rPr>
              <a:t>Roles &amp; Tasks in IT </a:t>
            </a:r>
            <a:endParaRPr/>
          </a:p>
          <a:p>
            <a:pPr indent="0" lvl="0" marL="0" marR="0" rtl="0" algn="ctr">
              <a:lnSpc>
                <a:spcPct val="100000"/>
              </a:lnSpc>
              <a:spcBef>
                <a:spcPts val="0"/>
              </a:spcBef>
              <a:spcAft>
                <a:spcPts val="0"/>
              </a:spcAft>
              <a:buClr>
                <a:srgbClr val="000000"/>
              </a:buClr>
              <a:buSzPts val="1800"/>
              <a:buFont typeface="Arial"/>
              <a:buNone/>
            </a:pPr>
            <a:r>
              <a:rPr b="1" i="0" lang="es-CO" sz="2000" u="none" cap="none" strike="noStrike">
                <a:solidFill>
                  <a:srgbClr val="001059"/>
                </a:solidFill>
                <a:latin typeface="Nunito Sans Black"/>
                <a:ea typeface="Nunito Sans Black"/>
                <a:cs typeface="Nunito Sans Black"/>
                <a:sym typeface="Nunito Sans Black"/>
              </a:rPr>
              <a:t>(Part 1)</a:t>
            </a:r>
            <a:endParaRPr b="1" i="0" sz="20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7">
            <a:alphaModFix/>
          </a:blip>
          <a:srcRect b="0" l="0" r="0" t="0"/>
          <a:stretch/>
        </p:blipFill>
        <p:spPr>
          <a:xfrm>
            <a:off x="62822" y="3176666"/>
            <a:ext cx="4096057" cy="31366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4"/>
          <p:cNvGrpSpPr/>
          <p:nvPr/>
        </p:nvGrpSpPr>
        <p:grpSpPr>
          <a:xfrm>
            <a:off x="0" y="5582"/>
            <a:ext cx="12192000" cy="6858002"/>
            <a:chOff x="0" y="317351"/>
            <a:chExt cx="12192000" cy="6858002"/>
          </a:xfrm>
        </p:grpSpPr>
        <p:pic>
          <p:nvPicPr>
            <p:cNvPr id="184" name="Google Shape;184;p4"/>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85" name="Google Shape;185;p4"/>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86" name="Google Shape;186;p4"/>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187" name="Google Shape;187;p4"/>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188" name="Google Shape;188;p4"/>
          <p:cNvSpPr/>
          <p:nvPr/>
        </p:nvSpPr>
        <p:spPr>
          <a:xfrm>
            <a:off x="1929485" y="390743"/>
            <a:ext cx="3916391"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4"/>
          <p:cNvSpPr txBox="1"/>
          <p:nvPr/>
        </p:nvSpPr>
        <p:spPr>
          <a:xfrm>
            <a:off x="1923885" y="396040"/>
            <a:ext cx="391639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Roles &amp; Tasks in IT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601045" y="1068783"/>
            <a:ext cx="5701746" cy="550240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None/>
            </a:pPr>
            <a:r>
              <a:rPr b="1" i="0" lang="es-CO" sz="1800" u="none" cap="none" strike="noStrike">
                <a:solidFill>
                  <a:srgbClr val="000000"/>
                </a:solidFill>
                <a:latin typeface="Nunito Sans"/>
                <a:ea typeface="Nunito Sans"/>
                <a:cs typeface="Nunito Sans"/>
                <a:sym typeface="Nunito Sans"/>
              </a:rPr>
              <a:t>   </a:t>
            </a:r>
            <a:r>
              <a:rPr b="1" i="0" lang="es-CO" sz="1800" u="none" cap="none" strike="noStrike">
                <a:solidFill>
                  <a:srgbClr val="002060"/>
                </a:solidFill>
                <a:latin typeface="Nunito Sans"/>
                <a:ea typeface="Nunito Sans"/>
                <a:cs typeface="Nunito Sans"/>
                <a:sym typeface="Nunito Sans"/>
              </a:rPr>
              <a:t>IT Department Structure and Roles</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structure of an IT department varies depending on a business’s size and needs</a:t>
            </a:r>
            <a:r>
              <a:rPr b="1" i="0" lang="es-CO" sz="1800" u="none" cap="none" strike="noStrike">
                <a:solidFill>
                  <a:srgbClr val="002060"/>
                </a:solidFill>
                <a:latin typeface="Nunito Sans"/>
                <a:ea typeface="Nunito Sans"/>
                <a:cs typeface="Nunito Sans"/>
                <a:sym typeface="Nunito Sans"/>
              </a:rPr>
              <a:t>. </a:t>
            </a:r>
            <a:r>
              <a:rPr b="0" i="0" lang="es-CO" sz="1800" u="none" cap="none" strike="noStrike">
                <a:solidFill>
                  <a:srgbClr val="002060"/>
                </a:solidFill>
                <a:latin typeface="Nunito Sans"/>
                <a:ea typeface="Nunito Sans"/>
                <a:cs typeface="Nunito Sans"/>
                <a:sym typeface="Nunito Sans"/>
              </a:rPr>
              <a:t>Every person in the IT department has an essential task to perform in an organisation. A company may employ various people responsible for different areas in the department. </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   Chief Technology Officer (CTO)</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800"/>
              </a:spcAft>
              <a:buNone/>
            </a:pPr>
            <a:r>
              <a:rPr b="0" i="0" lang="es-CO" sz="1800" u="none" cap="none" strike="noStrike">
                <a:solidFill>
                  <a:srgbClr val="002060"/>
                </a:solidFill>
                <a:latin typeface="Nunito Sans"/>
                <a:ea typeface="Nunito Sans"/>
                <a:cs typeface="Nunito Sans"/>
                <a:sym typeface="Nunito Sans"/>
              </a:rPr>
              <a:t>The CTO is the head of the IT department, responsible for developing and implementing the company’s IT strategy. They work closely with other senior executives to ensure the IT department and business tech stack are in alignment with the organization’s goals, and they oversee the overall IT budget and resources.</a:t>
            </a:r>
            <a:endParaRPr b="0" i="0" sz="1800" u="none" cap="none" strike="noStrike">
              <a:solidFill>
                <a:srgbClr val="002060"/>
              </a:solidFill>
              <a:latin typeface="Nunito Sans"/>
              <a:ea typeface="Nunito Sans"/>
              <a:cs typeface="Nunito Sans"/>
              <a:sym typeface="Nunito Sans"/>
            </a:endParaRPr>
          </a:p>
        </p:txBody>
      </p:sp>
      <p:sp>
        <p:nvSpPr>
          <p:cNvPr id="191" name="Google Shape;191;p4"/>
          <p:cNvSpPr/>
          <p:nvPr/>
        </p:nvSpPr>
        <p:spPr>
          <a:xfrm>
            <a:off x="6650535" y="769657"/>
            <a:ext cx="5193721" cy="5901930"/>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None/>
            </a:pPr>
            <a:r>
              <a:rPr b="1" i="0" lang="es-CO" sz="1800" u="none" cap="none" strike="noStrike">
                <a:solidFill>
                  <a:srgbClr val="002060"/>
                </a:solidFill>
                <a:latin typeface="Nunito Sans"/>
                <a:ea typeface="Nunito Sans"/>
                <a:cs typeface="Nunito Sans"/>
                <a:sym typeface="Nunito Sans"/>
              </a:rPr>
              <a:t>      IT Manager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07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The IT Manager’s responsibilities include general day-to-day operations of the IT department, managing the IT team, and ensuring that all IT projects are completed on time and within budget. They are also the main point of contact when ensuring all IT infrastructure is running smoothly and securely.</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1" i="0" lang="es-CO" sz="1800" u="none" cap="none" strike="noStrike">
                <a:solidFill>
                  <a:srgbClr val="002060"/>
                </a:solidFill>
                <a:latin typeface="Nunito Sans"/>
                <a:ea typeface="Nunito Sans"/>
                <a:cs typeface="Nunito Sans"/>
                <a:sym typeface="Nunito Sans"/>
              </a:rPr>
              <a:t>Network Administrator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800"/>
              </a:spcAft>
              <a:buNone/>
            </a:pPr>
            <a:r>
              <a:rPr b="0" i="0" lang="es-CO" sz="1800" u="none" cap="none" strike="noStrike">
                <a:solidFill>
                  <a:srgbClr val="002060"/>
                </a:solidFill>
                <a:latin typeface="Nunito Sans"/>
                <a:ea typeface="Nunito Sans"/>
                <a:cs typeface="Nunito Sans"/>
                <a:sym typeface="Nunito Sans"/>
              </a:rPr>
              <a:t>The Network Administrator is the role in the IT department responsible for managing the organization’s computer network. They install, configure, and maintain network hardware and software, monitor network performance, and troubleshoot network issues as they         arise.</a:t>
            </a:r>
            <a:endParaRPr b="0" i="0" sz="1800" u="none" cap="none" strike="noStrike">
              <a:solidFill>
                <a:srgbClr val="002060"/>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5"/>
          <p:cNvGrpSpPr/>
          <p:nvPr/>
        </p:nvGrpSpPr>
        <p:grpSpPr>
          <a:xfrm>
            <a:off x="0" y="21734"/>
            <a:ext cx="12192000" cy="6858002"/>
            <a:chOff x="0" y="317351"/>
            <a:chExt cx="12192000" cy="6858002"/>
          </a:xfrm>
        </p:grpSpPr>
        <p:pic>
          <p:nvPicPr>
            <p:cNvPr id="198" name="Google Shape;198;p5"/>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99" name="Google Shape;199;p5"/>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00" name="Google Shape;200;p5"/>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01" name="Google Shape;201;p5"/>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02" name="Google Shape;202;p5"/>
          <p:cNvSpPr/>
          <p:nvPr/>
        </p:nvSpPr>
        <p:spPr>
          <a:xfrm>
            <a:off x="3968150" y="420476"/>
            <a:ext cx="3916391"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5"/>
          <p:cNvSpPr txBox="1"/>
          <p:nvPr/>
        </p:nvSpPr>
        <p:spPr>
          <a:xfrm>
            <a:off x="3968151" y="390743"/>
            <a:ext cx="391639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Roles &amp; Tasks in IT </a:t>
            </a:r>
            <a:endParaRPr b="0" i="0" sz="1400" u="none" cap="none" strike="noStrike">
              <a:solidFill>
                <a:srgbClr val="000000"/>
              </a:solidFill>
              <a:latin typeface="Arial"/>
              <a:ea typeface="Arial"/>
              <a:cs typeface="Arial"/>
              <a:sym typeface="Arial"/>
            </a:endParaRPr>
          </a:p>
        </p:txBody>
      </p:sp>
      <p:sp>
        <p:nvSpPr>
          <p:cNvPr id="204" name="Google Shape;204;p5"/>
          <p:cNvSpPr/>
          <p:nvPr/>
        </p:nvSpPr>
        <p:spPr>
          <a:xfrm>
            <a:off x="103249" y="1104937"/>
            <a:ext cx="5701746" cy="550240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0"/>
              </a:spcBef>
              <a:spcAft>
                <a:spcPts val="800"/>
              </a:spcAft>
              <a:buNone/>
            </a:pPr>
            <a:r>
              <a:t/>
            </a:r>
            <a:endParaRPr b="0" i="0" sz="1800" u="none" cap="none" strike="noStrike">
              <a:solidFill>
                <a:srgbClr val="000000"/>
              </a:solidFill>
              <a:latin typeface="Nunito Sans"/>
              <a:ea typeface="Nunito Sans"/>
              <a:cs typeface="Nunito Sans"/>
              <a:sym typeface="Nunito Sans"/>
            </a:endParaRPr>
          </a:p>
        </p:txBody>
      </p:sp>
      <p:sp>
        <p:nvSpPr>
          <p:cNvPr id="205" name="Google Shape;205;p5"/>
          <p:cNvSpPr txBox="1"/>
          <p:nvPr/>
        </p:nvSpPr>
        <p:spPr>
          <a:xfrm>
            <a:off x="439528" y="1255702"/>
            <a:ext cx="5365467" cy="241437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i="0" lang="es-CO" sz="1800" u="none" cap="none" strike="noStrike">
                <a:solidFill>
                  <a:srgbClr val="002060"/>
                </a:solidFill>
                <a:latin typeface="Nunito Sans"/>
                <a:ea typeface="Nunito Sans"/>
                <a:cs typeface="Nunito Sans"/>
                <a:sym typeface="Nunito Sans"/>
              </a:rPr>
              <a:t>System Administrator</a:t>
            </a:r>
            <a:endParaRPr b="0" i="0" sz="1800" u="none" cap="none" strike="noStrike">
              <a:solidFill>
                <a:srgbClr val="002060"/>
              </a:solidFill>
              <a:latin typeface="Nunito Sans"/>
              <a:ea typeface="Nunito Sans"/>
              <a:cs typeface="Nunito Sans"/>
              <a:sym typeface="Nunito Sans"/>
            </a:endParaRPr>
          </a:p>
          <a:p>
            <a:pPr indent="0" lvl="0" marL="0" marR="0" rtl="0" algn="just">
              <a:lnSpc>
                <a:spcPct val="115000"/>
              </a:lnSpc>
              <a:spcBef>
                <a:spcPts val="800"/>
              </a:spcBef>
              <a:spcAft>
                <a:spcPts val="0"/>
              </a:spcAft>
              <a:buNone/>
            </a:pPr>
            <a:r>
              <a:rPr b="0" i="0" lang="es-CO" sz="1800" u="none" cap="none" strike="noStrike">
                <a:solidFill>
                  <a:srgbClr val="002060"/>
                </a:solidFill>
                <a:latin typeface="Nunito Sans"/>
                <a:ea typeface="Nunito Sans"/>
                <a:cs typeface="Nunito Sans"/>
                <a:sym typeface="Nunito Sans"/>
              </a:rPr>
              <a:t>Similarly, the System Administrator is responsible for managing the business’s computer systems, including servers, databases, and operating systems. They ensure that these systems are running smoothly and securely and troubleshoot any problems as needed.</a:t>
            </a:r>
            <a:endParaRPr b="0" i="0" sz="1800" u="none" cap="none" strike="noStrike">
              <a:solidFill>
                <a:srgbClr val="002060"/>
              </a:solidFill>
              <a:latin typeface="Nunito Sans"/>
              <a:ea typeface="Nunito Sans"/>
              <a:cs typeface="Nunito Sans"/>
              <a:sym typeface="Nunito Sans"/>
            </a:endParaRPr>
          </a:p>
        </p:txBody>
      </p:sp>
      <p:pic>
        <p:nvPicPr>
          <p:cNvPr descr="System Administrator Career &amp; Job Responsibilities | Field Engineer" id="206" name="Google Shape;206;p5"/>
          <p:cNvPicPr preferRelativeResize="0"/>
          <p:nvPr/>
        </p:nvPicPr>
        <p:blipFill rotWithShape="1">
          <a:blip r:embed="rId7">
            <a:alphaModFix/>
          </a:blip>
          <a:srcRect b="0" l="0" r="0" t="0"/>
          <a:stretch/>
        </p:blipFill>
        <p:spPr>
          <a:xfrm>
            <a:off x="309195" y="3909575"/>
            <a:ext cx="5204795" cy="1913114"/>
          </a:xfrm>
          <a:prstGeom prst="rect">
            <a:avLst/>
          </a:prstGeom>
          <a:noFill/>
          <a:ln>
            <a:noFill/>
          </a:ln>
        </p:spPr>
      </p:pic>
      <p:sp>
        <p:nvSpPr>
          <p:cNvPr id="207" name="Google Shape;207;p5"/>
          <p:cNvSpPr txBox="1"/>
          <p:nvPr/>
        </p:nvSpPr>
        <p:spPr>
          <a:xfrm>
            <a:off x="6387007" y="5338039"/>
            <a:ext cx="536546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sng" cap="none" strike="noStrike">
                <a:solidFill>
                  <a:schemeClr val="lt1"/>
                </a:solidFill>
                <a:latin typeface="Arial"/>
                <a:ea typeface="Arial"/>
                <a:cs typeface="Arial"/>
                <a:sym typeface="Arial"/>
                <a:hlinkClick r:id="rId8">
                  <a:extLst>
                    <a:ext uri="{A12FA001-AC4F-418D-AE19-62706E023703}">
                      <ahyp:hlinkClr val="tx"/>
                    </a:ext>
                  </a:extLst>
                </a:hlinkClick>
              </a:rPr>
              <a:t>https://es.educaplay.com/recursos-educativos/18808052-roles_tasks_in_it_part_1.html</a:t>
            </a:r>
            <a:endParaRPr b="0" i="0" sz="1600" u="none" cap="none" strike="noStrike">
              <a:solidFill>
                <a:schemeClr val="lt1"/>
              </a:solidFill>
              <a:latin typeface="Arial"/>
              <a:ea typeface="Arial"/>
              <a:cs typeface="Arial"/>
              <a:sym typeface="Arial"/>
            </a:endParaRPr>
          </a:p>
        </p:txBody>
      </p:sp>
      <p:pic>
        <p:nvPicPr>
          <p:cNvPr id="208" name="Google Shape;208;p5"/>
          <p:cNvPicPr preferRelativeResize="0"/>
          <p:nvPr/>
        </p:nvPicPr>
        <p:blipFill rotWithShape="1">
          <a:blip r:embed="rId9">
            <a:alphaModFix/>
          </a:blip>
          <a:srcRect b="27502" l="24984" r="25893" t="27211"/>
          <a:stretch/>
        </p:blipFill>
        <p:spPr>
          <a:xfrm>
            <a:off x="6030192" y="2049680"/>
            <a:ext cx="5625384" cy="29162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6"/>
          <p:cNvGrpSpPr/>
          <p:nvPr/>
        </p:nvGrpSpPr>
        <p:grpSpPr>
          <a:xfrm>
            <a:off x="0" y="0"/>
            <a:ext cx="12192000" cy="6858002"/>
            <a:chOff x="0" y="317351"/>
            <a:chExt cx="12192000" cy="6858002"/>
          </a:xfrm>
        </p:grpSpPr>
        <p:pic>
          <p:nvPicPr>
            <p:cNvPr id="215" name="Google Shape;215;p6"/>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16" name="Google Shape;216;p6"/>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17" name="Google Shape;217;p6"/>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18" name="Google Shape;218;p6"/>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19" name="Google Shape;219;p6"/>
          <p:cNvSpPr/>
          <p:nvPr/>
        </p:nvSpPr>
        <p:spPr>
          <a:xfrm>
            <a:off x="3050764" y="1018643"/>
            <a:ext cx="6779566"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 name="Google Shape;220;p6"/>
          <p:cNvSpPr txBox="1"/>
          <p:nvPr/>
        </p:nvSpPr>
        <p:spPr>
          <a:xfrm>
            <a:off x="2934175" y="1002796"/>
            <a:ext cx="699058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PRACTICE # 1</a:t>
            </a:r>
            <a:endParaRPr b="0" i="0" sz="1400" u="none" cap="none" strike="noStrike">
              <a:solidFill>
                <a:srgbClr val="000000"/>
              </a:solidFill>
              <a:latin typeface="Arial"/>
              <a:ea typeface="Arial"/>
              <a:cs typeface="Arial"/>
              <a:sym typeface="Arial"/>
            </a:endParaRPr>
          </a:p>
        </p:txBody>
      </p:sp>
      <p:sp>
        <p:nvSpPr>
          <p:cNvPr id="221" name="Google Shape;221;p6"/>
          <p:cNvSpPr txBox="1"/>
          <p:nvPr/>
        </p:nvSpPr>
        <p:spPr>
          <a:xfrm>
            <a:off x="2888173" y="5527960"/>
            <a:ext cx="9385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B3C6E7"/>
                </a:solidFill>
                <a:latin typeface="Arial"/>
                <a:ea typeface="Arial"/>
                <a:cs typeface="Arial"/>
                <a:sym typeface="Arial"/>
              </a:rPr>
              <a:t>https://www.liveworksheets.com/w/en/english-second-language-esl/966112</a:t>
            </a:r>
            <a:endParaRPr/>
          </a:p>
        </p:txBody>
      </p:sp>
      <p:pic>
        <p:nvPicPr>
          <p:cNvPr id="222" name="Google Shape;222;p6"/>
          <p:cNvPicPr preferRelativeResize="0"/>
          <p:nvPr/>
        </p:nvPicPr>
        <p:blipFill rotWithShape="1">
          <a:blip r:embed="rId7">
            <a:alphaModFix/>
          </a:blip>
          <a:srcRect b="0" l="0" r="0" t="0"/>
          <a:stretch/>
        </p:blipFill>
        <p:spPr>
          <a:xfrm>
            <a:off x="201639" y="1898965"/>
            <a:ext cx="6056125" cy="3255981"/>
          </a:xfrm>
          <a:prstGeom prst="rect">
            <a:avLst/>
          </a:prstGeom>
          <a:noFill/>
          <a:ln>
            <a:noFill/>
          </a:ln>
        </p:spPr>
      </p:pic>
      <p:pic>
        <p:nvPicPr>
          <p:cNvPr id="223" name="Google Shape;223;p6"/>
          <p:cNvPicPr preferRelativeResize="0"/>
          <p:nvPr/>
        </p:nvPicPr>
        <p:blipFill rotWithShape="1">
          <a:blip r:embed="rId8">
            <a:alphaModFix/>
          </a:blip>
          <a:srcRect b="22232" l="24065" r="24516" t="28161"/>
          <a:stretch/>
        </p:blipFill>
        <p:spPr>
          <a:xfrm>
            <a:off x="6429465" y="2413805"/>
            <a:ext cx="5560896" cy="30163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pSp>
        <p:nvGrpSpPr>
          <p:cNvPr id="229" name="Google Shape;229;p7"/>
          <p:cNvGrpSpPr/>
          <p:nvPr/>
        </p:nvGrpSpPr>
        <p:grpSpPr>
          <a:xfrm>
            <a:off x="0" y="0"/>
            <a:ext cx="12192000" cy="6858002"/>
            <a:chOff x="0" y="317351"/>
            <a:chExt cx="12192000" cy="6858002"/>
          </a:xfrm>
        </p:grpSpPr>
        <p:pic>
          <p:nvPicPr>
            <p:cNvPr id="230" name="Google Shape;230;p7"/>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31" name="Google Shape;231;p7"/>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32" name="Google Shape;232;p7"/>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33" name="Google Shape;233;p7"/>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34" name="Google Shape;234;p7"/>
          <p:cNvSpPr/>
          <p:nvPr/>
        </p:nvSpPr>
        <p:spPr>
          <a:xfrm>
            <a:off x="3050764" y="1018643"/>
            <a:ext cx="6779566"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5" name="Google Shape;235;p7"/>
          <p:cNvSpPr txBox="1"/>
          <p:nvPr/>
        </p:nvSpPr>
        <p:spPr>
          <a:xfrm>
            <a:off x="2934175" y="1002796"/>
            <a:ext cx="6990581"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PRACTICE # 2</a:t>
            </a:r>
            <a:endParaRPr b="0" i="0" sz="1400" u="none" cap="none" strike="noStrike">
              <a:solidFill>
                <a:srgbClr val="000000"/>
              </a:solidFill>
              <a:latin typeface="Arial"/>
              <a:ea typeface="Arial"/>
              <a:cs typeface="Arial"/>
              <a:sym typeface="Arial"/>
            </a:endParaRPr>
          </a:p>
        </p:txBody>
      </p:sp>
      <p:sp>
        <p:nvSpPr>
          <p:cNvPr id="236" name="Google Shape;236;p7"/>
          <p:cNvSpPr txBox="1"/>
          <p:nvPr/>
        </p:nvSpPr>
        <p:spPr>
          <a:xfrm>
            <a:off x="2138517" y="5655149"/>
            <a:ext cx="93855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B3C6E7"/>
                </a:solidFill>
                <a:latin typeface="Arial"/>
                <a:ea typeface="Arial"/>
                <a:cs typeface="Arial"/>
                <a:sym typeface="Arial"/>
              </a:rPr>
              <a:t>https://wordwall.net/resource/73294136/roles-and-tasks-in-an-it-companypart-1</a:t>
            </a:r>
            <a:endParaRPr/>
          </a:p>
        </p:txBody>
      </p:sp>
      <p:pic>
        <p:nvPicPr>
          <p:cNvPr id="237" name="Google Shape;237;p7"/>
          <p:cNvPicPr preferRelativeResize="0"/>
          <p:nvPr/>
        </p:nvPicPr>
        <p:blipFill rotWithShape="1">
          <a:blip r:embed="rId7">
            <a:alphaModFix/>
          </a:blip>
          <a:srcRect b="0" l="0" r="0" t="0"/>
          <a:stretch/>
        </p:blipFill>
        <p:spPr>
          <a:xfrm>
            <a:off x="3693027" y="1715951"/>
            <a:ext cx="5996664" cy="36220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2023-12-20T20:41:55Z</dcterms:created>
  <dc:creator>Cymetria Diseño</dc:creator>
</cp:coreProperties>
</file>